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7B668F" w:rsidRDefault="00C20562" w:rsidP="00323E71">
            <w:bookmarkStart w:id="0" w:name="_Toc466022543"/>
          </w:p>
        </w:tc>
      </w:tr>
      <w:tr w:rsidR="00D0226A" w:rsidRPr="00736CB6"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271A9B3F" w:rsidR="00595C8C" w:rsidRPr="0014764E" w:rsidRDefault="00595C8C" w:rsidP="00595C8C">
            <w:pPr>
              <w:pStyle w:val="InnerCoverTitle"/>
              <w:rPr>
                <w:sz w:val="36"/>
                <w:szCs w:val="36"/>
              </w:rPr>
            </w:pPr>
            <w:r w:rsidRPr="0014764E">
              <w:rPr>
                <w:sz w:val="36"/>
                <w:szCs w:val="36"/>
              </w:rPr>
              <w:t xml:space="preserve">ONR </w:t>
            </w:r>
            <w:r w:rsidR="00B261FF">
              <w:rPr>
                <w:sz w:val="36"/>
                <w:szCs w:val="36"/>
              </w:rPr>
              <w:t>Technical Inspection Guide</w:t>
            </w:r>
          </w:p>
          <w:sdt>
            <w:sdtPr>
              <w:rPr>
                <w:sz w:val="40"/>
                <w:szCs w:val="40"/>
              </w:rPr>
              <w:id w:val="1228188510"/>
              <w:placeholder>
                <w:docPart w:val="DefaultPlaceholder_-1854013440"/>
              </w:placeholder>
            </w:sdtPr>
            <w:sdtEndPr>
              <w:rPr>
                <w:sz w:val="48"/>
                <w:szCs w:val="48"/>
              </w:rPr>
            </w:sdtEndPr>
            <w:sdtContent>
              <w:p w14:paraId="7C4EA414" w14:textId="374280A7" w:rsidR="00D0226A" w:rsidRPr="00736CB6" w:rsidRDefault="00924CE5" w:rsidP="001E03E1">
                <w:pPr>
                  <w:pStyle w:val="CoverTitle"/>
                  <w:rPr>
                    <w:sz w:val="48"/>
                    <w:szCs w:val="48"/>
                  </w:rPr>
                </w:pPr>
                <w:sdt>
                  <w:sdtPr>
                    <w:rPr>
                      <w:sz w:val="40"/>
                      <w:szCs w:val="40"/>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57D31">
                      <w:rPr>
                        <w:sz w:val="40"/>
                        <w:szCs w:val="40"/>
                      </w:rPr>
                      <w:t>Security requirements for the carriage of Class 7 dangerous goods (radioactive material) by road and rail – Guidance for inspectors</w:t>
                    </w:r>
                  </w:sdtContent>
                </w:sdt>
              </w:p>
            </w:sdtContent>
          </w:sdt>
        </w:tc>
      </w:tr>
    </w:tbl>
    <w:p w14:paraId="6AB6425B" w14:textId="7697926A" w:rsidR="00D0226A" w:rsidRPr="00620B0A" w:rsidRDefault="00881B6F">
      <w:pPr>
        <w:spacing w:after="0"/>
      </w:pPr>
      <w:r>
        <w:rPr>
          <w:noProof/>
          <w:lang w:eastAsia="en-GB" w:bidi="ar-SA"/>
        </w:rPr>
        <w:drawing>
          <wp:anchor distT="0" distB="0" distL="114300" distR="114300" simplePos="0" relativeHeight="251659264" behindDoc="1" locked="0" layoutInCell="1" allowOverlap="1" wp14:anchorId="10B0A4AA" wp14:editId="767F78C9">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620B0A" w:rsidRDefault="00267815">
      <w:pPr>
        <w:spacing w:after="0"/>
      </w:pPr>
      <w:r w:rsidRPr="00620B0A">
        <w:br w:type="page"/>
      </w:r>
    </w:p>
    <w:p w14:paraId="08B4EA9B" w14:textId="6BD3EEEE" w:rsidR="0014764E" w:rsidRPr="0014764E" w:rsidRDefault="0014764E" w:rsidP="0014764E">
      <w:pPr>
        <w:pStyle w:val="InnerCoverTitle"/>
        <w:rPr>
          <w:sz w:val="36"/>
          <w:szCs w:val="36"/>
        </w:rPr>
      </w:pPr>
      <w:r w:rsidRPr="0014764E">
        <w:rPr>
          <w:sz w:val="36"/>
          <w:szCs w:val="36"/>
        </w:rPr>
        <w:lastRenderedPageBreak/>
        <w:t xml:space="preserve">ONR </w:t>
      </w:r>
      <w:r w:rsidR="00B261FF">
        <w:rPr>
          <w:sz w:val="36"/>
          <w:szCs w:val="36"/>
        </w:rPr>
        <w:t>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43A39977" w:rsidR="00004C16" w:rsidRDefault="00D57D31" w:rsidP="00004C16">
          <w:r>
            <w:rPr>
              <w:rStyle w:val="Style2"/>
            </w:rPr>
            <w:t>Security requirements for the carriage of Class 7 dangerous goods (radioactive material) by road and rail – Guidance for inspectors</w:t>
          </w:r>
        </w:p>
      </w:sdtContent>
    </w:sdt>
    <w:p w14:paraId="0B96F026" w14:textId="0C994C9A" w:rsidR="0014764E" w:rsidRPr="008B53E2" w:rsidRDefault="008B53E2" w:rsidP="00004C16">
      <w:pPr>
        <w:rPr>
          <w:b/>
          <w:bCs/>
          <w:sz w:val="28"/>
          <w:szCs w:val="28"/>
        </w:rPr>
      </w:pPr>
      <w:r w:rsidRPr="008B53E2">
        <w:rPr>
          <w:b/>
          <w:bCs/>
          <w:sz w:val="28"/>
          <w:szCs w:val="28"/>
        </w:rPr>
        <w:t xml:space="preserve">Head of Profession </w:t>
      </w:r>
      <w:r w:rsidRPr="008B53E2">
        <w:rPr>
          <w:sz w:val="28"/>
          <w:szCs w:val="28"/>
        </w:rPr>
        <w:t>– Operational Inspection</w:t>
      </w:r>
    </w:p>
    <w:p w14:paraId="47115EB7" w14:textId="77777777" w:rsidR="008B53E2" w:rsidRDefault="008B53E2" w:rsidP="00004C16">
      <w:pPr>
        <w:rPr>
          <w:b/>
          <w:bCs/>
          <w:szCs w:val="24"/>
        </w:rPr>
      </w:pPr>
    </w:p>
    <w:p w14:paraId="4D99E381" w14:textId="34DD9925" w:rsidR="00004C16" w:rsidRPr="00196ADB" w:rsidRDefault="00004C16" w:rsidP="00004C16">
      <w:pPr>
        <w:rPr>
          <w:szCs w:val="24"/>
        </w:rPr>
      </w:pPr>
      <w:r w:rsidRPr="00196ADB">
        <w:rPr>
          <w:b/>
          <w:bCs/>
          <w:szCs w:val="24"/>
        </w:rPr>
        <w:t>Authored by</w:t>
      </w:r>
      <w:r w:rsidRPr="00196ADB">
        <w:rPr>
          <w:szCs w:val="24"/>
        </w:rPr>
        <w:t xml:space="preserve"> – </w:t>
      </w:r>
      <w:r w:rsidR="00C42544">
        <w:rPr>
          <w:szCs w:val="24"/>
        </w:rPr>
        <w:t>Principal Inspector (Nuclear Safety)</w:t>
      </w:r>
    </w:p>
    <w:p w14:paraId="23B9A867" w14:textId="52ABDDED" w:rsidR="00004C16" w:rsidRPr="00196ADB" w:rsidRDefault="00004C16" w:rsidP="00004C16">
      <w:pPr>
        <w:rPr>
          <w:szCs w:val="24"/>
        </w:rPr>
      </w:pPr>
      <w:r w:rsidRPr="00196ADB">
        <w:rPr>
          <w:b/>
          <w:bCs/>
          <w:szCs w:val="24"/>
        </w:rPr>
        <w:t>Approved by</w:t>
      </w:r>
      <w:r w:rsidRPr="00196ADB">
        <w:rPr>
          <w:szCs w:val="24"/>
        </w:rPr>
        <w:t xml:space="preserve"> –</w:t>
      </w:r>
      <w:r w:rsidR="00924CE5">
        <w:rPr>
          <w:szCs w:val="24"/>
        </w:rPr>
        <w:t xml:space="preserve"> </w:t>
      </w:r>
      <w:r w:rsidR="0026049A">
        <w:rPr>
          <w:szCs w:val="24"/>
        </w:rPr>
        <w:t>Head of Transport Competent Authority</w:t>
      </w:r>
      <w:r w:rsidR="008B53E2">
        <w:rPr>
          <w:szCs w:val="24"/>
        </w:rPr>
        <w:t xml:space="preserve"> (on behalf of the Head of Profession)</w:t>
      </w:r>
    </w:p>
    <w:p w14:paraId="247E3769" w14:textId="2117886F" w:rsidR="00004C16" w:rsidRPr="00196ADB" w:rsidRDefault="00004C16" w:rsidP="00004C16">
      <w:pPr>
        <w:rPr>
          <w:szCs w:val="24"/>
        </w:rPr>
      </w:pPr>
      <w:r w:rsidRPr="00196ADB">
        <w:rPr>
          <w:b/>
          <w:bCs/>
          <w:szCs w:val="24"/>
        </w:rPr>
        <w:t>Issue</w:t>
      </w:r>
      <w:r w:rsidRPr="00196AD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B261FF">
            <w:rPr>
              <w:szCs w:val="24"/>
            </w:rPr>
            <w:t>1.1</w:t>
          </w:r>
        </w:sdtContent>
      </w:sdt>
    </w:p>
    <w:p w14:paraId="19206F45" w14:textId="5D2462D1" w:rsidR="00004C16" w:rsidRPr="00196ADB" w:rsidRDefault="0014764E" w:rsidP="00004C16">
      <w:pPr>
        <w:rPr>
          <w:szCs w:val="24"/>
        </w:rPr>
      </w:pPr>
      <w:r>
        <w:rPr>
          <w:b/>
          <w:bCs/>
          <w:szCs w:val="24"/>
        </w:rPr>
        <w:t>Published</w:t>
      </w:r>
      <w:r w:rsidR="00004C16" w:rsidRPr="00196ADB">
        <w:rPr>
          <w:szCs w:val="24"/>
        </w:rPr>
        <w:t xml:space="preserve">: </w:t>
      </w:r>
      <w:r w:rsidR="00BD366B">
        <w:rPr>
          <w:szCs w:val="24"/>
        </w:rPr>
        <w:t>February</w:t>
      </w:r>
      <w:r>
        <w:rPr>
          <w:szCs w:val="24"/>
        </w:rPr>
        <w:t xml:space="preserve"> 202</w:t>
      </w:r>
      <w:r w:rsidR="00C723EF">
        <w:rPr>
          <w:szCs w:val="24"/>
        </w:rPr>
        <w:t>5</w:t>
      </w:r>
    </w:p>
    <w:p w14:paraId="22297511" w14:textId="4F1C68AC" w:rsidR="005C1E52" w:rsidRPr="00196ADB" w:rsidRDefault="005C1E52" w:rsidP="00004C16">
      <w:pPr>
        <w:rPr>
          <w:szCs w:val="24"/>
        </w:rPr>
      </w:pPr>
      <w:r w:rsidRPr="00196ADB">
        <w:rPr>
          <w:b/>
          <w:bCs/>
          <w:szCs w:val="24"/>
        </w:rPr>
        <w:t xml:space="preserve">Next </w:t>
      </w:r>
      <w:r w:rsidR="0014764E">
        <w:rPr>
          <w:b/>
          <w:bCs/>
          <w:szCs w:val="24"/>
        </w:rPr>
        <w:t>scheduled review</w:t>
      </w:r>
      <w:r w:rsidRPr="00196ADB">
        <w:rPr>
          <w:szCs w:val="24"/>
        </w:rPr>
        <w:t xml:space="preserve">: </w:t>
      </w:r>
      <w:r w:rsidR="00BD366B">
        <w:rPr>
          <w:szCs w:val="24"/>
        </w:rPr>
        <w:t xml:space="preserve">February </w:t>
      </w:r>
      <w:r w:rsidR="00C723EF">
        <w:rPr>
          <w:szCs w:val="24"/>
        </w:rPr>
        <w:t>2028</w:t>
      </w:r>
    </w:p>
    <w:p w14:paraId="5C6B9B2F" w14:textId="41FE9B98" w:rsidR="006F7E5F" w:rsidRPr="00BD366B" w:rsidRDefault="006F7E5F" w:rsidP="00004C16">
      <w:pPr>
        <w:rPr>
          <w:szCs w:val="24"/>
        </w:rPr>
      </w:pPr>
      <w:r w:rsidRPr="00BD366B">
        <w:rPr>
          <w:b/>
          <w:bCs/>
          <w:szCs w:val="24"/>
        </w:rPr>
        <w:t>Doc</w:t>
      </w:r>
      <w:r w:rsidR="0014764E" w:rsidRPr="00BD366B">
        <w:rPr>
          <w:b/>
          <w:bCs/>
          <w:szCs w:val="24"/>
        </w:rPr>
        <w:t>ument reference</w:t>
      </w:r>
      <w:r w:rsidRPr="00BD366B">
        <w:rPr>
          <w:szCs w:val="24"/>
        </w:rPr>
        <w:t xml:space="preserve">: </w:t>
      </w:r>
      <w:r w:rsidR="00C73AC1" w:rsidRPr="00BD366B">
        <w:rPr>
          <w:szCs w:val="24"/>
        </w:rPr>
        <w:t>NS-INSP-GD-072</w:t>
      </w:r>
    </w:p>
    <w:p w14:paraId="55057C62" w14:textId="495D3433" w:rsidR="00004C16" w:rsidRPr="00196ADB" w:rsidRDefault="00004C16" w:rsidP="00004C16">
      <w:pPr>
        <w:rPr>
          <w:szCs w:val="24"/>
        </w:rPr>
      </w:pPr>
      <w:r w:rsidRPr="00944233">
        <w:rPr>
          <w:b/>
          <w:bCs/>
          <w:szCs w:val="24"/>
        </w:rPr>
        <w:t xml:space="preserve">Record </w:t>
      </w:r>
      <w:r w:rsidR="0014764E" w:rsidRPr="00944233">
        <w:rPr>
          <w:b/>
          <w:bCs/>
          <w:szCs w:val="24"/>
        </w:rPr>
        <w:t>reference</w:t>
      </w:r>
      <w:r w:rsidRPr="00944233">
        <w:rPr>
          <w:szCs w:val="24"/>
        </w:rPr>
        <w:t xml:space="preserve">: </w:t>
      </w:r>
      <w:r w:rsidR="00B261FF" w:rsidRPr="00944233">
        <w:rPr>
          <w:szCs w:val="24"/>
        </w:rPr>
        <w:t>2020/139156</w:t>
      </w:r>
    </w:p>
    <w:p w14:paraId="689D5CA4" w14:textId="77777777" w:rsidR="0014764E" w:rsidRDefault="0014764E" w:rsidP="00B23A5E">
      <w:pPr>
        <w:pStyle w:val="Caption"/>
        <w:keepNext/>
      </w:pPr>
    </w:p>
    <w:p w14:paraId="02828791" w14:textId="6AA8CBBF" w:rsidR="00B23A5E" w:rsidRDefault="00B23A5E" w:rsidP="00B23A5E">
      <w:pPr>
        <w:pStyle w:val="Caption"/>
        <w:keepNext/>
      </w:pPr>
      <w:r>
        <w:t>Revision commentary</w:t>
      </w:r>
    </w:p>
    <w:tbl>
      <w:tblPr>
        <w:tblStyle w:val="ONRTable1"/>
        <w:tblW w:w="0" w:type="auto"/>
        <w:tblInd w:w="10" w:type="dxa"/>
        <w:tblLook w:val="04A0" w:firstRow="1" w:lastRow="0" w:firstColumn="1" w:lastColumn="0" w:noHBand="0" w:noVBand="1"/>
      </w:tblPr>
      <w:tblGrid>
        <w:gridCol w:w="983"/>
        <w:gridCol w:w="8033"/>
      </w:tblGrid>
      <w:tr w:rsidR="00595C8C" w:rsidRPr="00035F95" w14:paraId="116B87DF" w14:textId="77777777" w:rsidTr="0014764E">
        <w:trPr>
          <w:cnfStyle w:val="100000000000" w:firstRow="1" w:lastRow="0" w:firstColumn="0" w:lastColumn="0" w:oddVBand="0" w:evenVBand="0" w:oddHBand="0" w:evenHBand="0" w:firstRowFirstColumn="0" w:firstRowLastColumn="0" w:lastRowFirstColumn="0" w:lastRowLastColumn="0"/>
        </w:trPr>
        <w:tc>
          <w:tcPr>
            <w:tcW w:w="983" w:type="dxa"/>
          </w:tcPr>
          <w:p w14:paraId="72366D01" w14:textId="761763AA" w:rsidR="00595C8C" w:rsidRPr="00035F95" w:rsidRDefault="00595C8C" w:rsidP="0014764E">
            <w:pPr>
              <w:spacing w:before="60" w:after="60"/>
              <w:rPr>
                <w:b w:val="0"/>
                <w:bCs/>
                <w:szCs w:val="24"/>
              </w:rPr>
            </w:pPr>
            <w:r w:rsidRPr="00035F95">
              <w:rPr>
                <w:b w:val="0"/>
                <w:bCs/>
                <w:szCs w:val="24"/>
              </w:rPr>
              <w:t>Issue</w:t>
            </w:r>
          </w:p>
        </w:tc>
        <w:tc>
          <w:tcPr>
            <w:tcW w:w="8033" w:type="dxa"/>
          </w:tcPr>
          <w:p w14:paraId="2D00C3FD" w14:textId="062B2F6A" w:rsidR="00595C8C" w:rsidRPr="00035F95" w:rsidRDefault="00595C8C" w:rsidP="0014764E">
            <w:pPr>
              <w:spacing w:before="60" w:after="60"/>
              <w:rPr>
                <w:b w:val="0"/>
                <w:bCs/>
                <w:szCs w:val="24"/>
              </w:rPr>
            </w:pPr>
            <w:r w:rsidRPr="00035F95">
              <w:rPr>
                <w:b w:val="0"/>
                <w:bCs/>
                <w:szCs w:val="24"/>
              </w:rPr>
              <w:t xml:space="preserve">Description of </w:t>
            </w:r>
            <w:r w:rsidR="0014764E" w:rsidRPr="00035F95">
              <w:rPr>
                <w:b w:val="0"/>
                <w:bCs/>
                <w:szCs w:val="24"/>
              </w:rPr>
              <w:t>u</w:t>
            </w:r>
            <w:r w:rsidRPr="00035F95">
              <w:rPr>
                <w:b w:val="0"/>
                <w:bCs/>
                <w:szCs w:val="24"/>
              </w:rPr>
              <w:t>pdate(s)</w:t>
            </w:r>
          </w:p>
        </w:tc>
      </w:tr>
      <w:tr w:rsidR="00595C8C" w:rsidRPr="00035F95" w14:paraId="0B4E4E42" w14:textId="77777777" w:rsidTr="0014764E">
        <w:tc>
          <w:tcPr>
            <w:tcW w:w="983" w:type="dxa"/>
          </w:tcPr>
          <w:p w14:paraId="65482A03" w14:textId="4AC8FFF2" w:rsidR="00595C8C" w:rsidRPr="00035F95" w:rsidRDefault="0014764E" w:rsidP="0014764E">
            <w:pPr>
              <w:spacing w:before="60" w:after="60"/>
              <w:rPr>
                <w:szCs w:val="24"/>
              </w:rPr>
            </w:pPr>
            <w:r w:rsidRPr="00035F95">
              <w:rPr>
                <w:szCs w:val="24"/>
              </w:rPr>
              <w:t>0</w:t>
            </w:r>
          </w:p>
        </w:tc>
        <w:tc>
          <w:tcPr>
            <w:tcW w:w="8033" w:type="dxa"/>
          </w:tcPr>
          <w:p w14:paraId="1C80912E" w14:textId="7BC664F7" w:rsidR="00D745B8" w:rsidRPr="00035F95" w:rsidRDefault="004F2F23" w:rsidP="0014764E">
            <w:pPr>
              <w:spacing w:before="60" w:after="60"/>
              <w:rPr>
                <w:szCs w:val="24"/>
              </w:rPr>
            </w:pPr>
            <w:r w:rsidRPr="00035F95">
              <w:rPr>
                <w:szCs w:val="24"/>
              </w:rPr>
              <w:t xml:space="preserve">Updated from ONR-INSP-IN-004 </w:t>
            </w:r>
            <w:r w:rsidR="0014764E" w:rsidRPr="00035F95">
              <w:rPr>
                <w:szCs w:val="24"/>
              </w:rPr>
              <w:t>(</w:t>
            </w:r>
            <w:r w:rsidRPr="00035F95">
              <w:rPr>
                <w:szCs w:val="24"/>
              </w:rPr>
              <w:t xml:space="preserve">Revision </w:t>
            </w:r>
            <w:r w:rsidR="0014764E" w:rsidRPr="00035F95">
              <w:rPr>
                <w:szCs w:val="24"/>
              </w:rPr>
              <w:t xml:space="preserve">1) </w:t>
            </w:r>
            <w:r w:rsidRPr="00035F95">
              <w:rPr>
                <w:szCs w:val="24"/>
              </w:rPr>
              <w:t>(2019/118673) to convert from a Compliance Inspection Instruction to a Technical Inspection Guide</w:t>
            </w:r>
            <w:r w:rsidR="0014764E" w:rsidRPr="00035F95">
              <w:rPr>
                <w:szCs w:val="24"/>
              </w:rPr>
              <w:t xml:space="preserve"> (TIG).</w:t>
            </w:r>
          </w:p>
        </w:tc>
      </w:tr>
      <w:tr w:rsidR="0014764E" w:rsidRPr="00035F95" w14:paraId="732BF909" w14:textId="77777777" w:rsidTr="0014764E">
        <w:tc>
          <w:tcPr>
            <w:tcW w:w="983" w:type="dxa"/>
          </w:tcPr>
          <w:p w14:paraId="4230B097" w14:textId="78FDBB83" w:rsidR="0014764E" w:rsidRPr="00035F95" w:rsidRDefault="0014764E" w:rsidP="0014764E">
            <w:pPr>
              <w:spacing w:before="60" w:after="60"/>
              <w:rPr>
                <w:szCs w:val="24"/>
              </w:rPr>
            </w:pPr>
            <w:r w:rsidRPr="00035F95">
              <w:rPr>
                <w:szCs w:val="24"/>
              </w:rPr>
              <w:t>1</w:t>
            </w:r>
          </w:p>
        </w:tc>
        <w:tc>
          <w:tcPr>
            <w:tcW w:w="8033" w:type="dxa"/>
          </w:tcPr>
          <w:p w14:paraId="60F35C62" w14:textId="402CBA38" w:rsidR="0014764E" w:rsidRPr="00035F95" w:rsidRDefault="0014764E" w:rsidP="0014764E">
            <w:pPr>
              <w:spacing w:before="60" w:after="60"/>
              <w:rPr>
                <w:szCs w:val="24"/>
              </w:rPr>
            </w:pPr>
            <w:r w:rsidRPr="00035F95">
              <w:rPr>
                <w:szCs w:val="24"/>
              </w:rPr>
              <w:t>Updated review period.</w:t>
            </w:r>
          </w:p>
        </w:tc>
      </w:tr>
      <w:tr w:rsidR="0014764E" w:rsidRPr="00035F95" w14:paraId="3E101684" w14:textId="77777777" w:rsidTr="0014764E">
        <w:tc>
          <w:tcPr>
            <w:tcW w:w="983" w:type="dxa"/>
          </w:tcPr>
          <w:p w14:paraId="71CC2563" w14:textId="78C49695" w:rsidR="0014764E" w:rsidRPr="00035F95" w:rsidRDefault="00B261FF" w:rsidP="0014764E">
            <w:pPr>
              <w:spacing w:before="60" w:after="60"/>
              <w:rPr>
                <w:szCs w:val="24"/>
              </w:rPr>
            </w:pPr>
            <w:r w:rsidRPr="00035F95">
              <w:rPr>
                <w:szCs w:val="24"/>
              </w:rPr>
              <w:t>1.1</w:t>
            </w:r>
          </w:p>
        </w:tc>
        <w:tc>
          <w:tcPr>
            <w:tcW w:w="8033" w:type="dxa"/>
          </w:tcPr>
          <w:p w14:paraId="3FC32FDD" w14:textId="08571DD3" w:rsidR="0014764E" w:rsidRPr="00035F95" w:rsidRDefault="0014764E" w:rsidP="0014764E">
            <w:pPr>
              <w:spacing w:before="60" w:after="60"/>
              <w:rPr>
                <w:szCs w:val="24"/>
              </w:rPr>
            </w:pPr>
            <w:r w:rsidRPr="00035F95">
              <w:rPr>
                <w:szCs w:val="24"/>
              </w:rPr>
              <w:t>Minor update – review date extended and content presented in a more logical way more clearly aligned to the relevant ADR provisions.</w:t>
            </w:r>
          </w:p>
        </w:tc>
      </w:tr>
    </w:tbl>
    <w:p w14:paraId="1FDB4B56" w14:textId="6C10B266" w:rsidR="00595C8C" w:rsidRDefault="00595C8C" w:rsidP="00323E71">
      <w:pPr>
        <w:sectPr w:rsidR="00595C8C" w:rsidSect="00B23A5E">
          <w:headerReference w:type="default" r:id="rId16"/>
          <w:footerReference w:type="default" r:id="rId17"/>
          <w:pgSz w:w="11906" w:h="16838" w:code="9"/>
          <w:pgMar w:top="1440" w:right="1440" w:bottom="1440" w:left="1440" w:header="397" w:footer="397" w:gutter="0"/>
          <w:cols w:space="312"/>
          <w:titlePg/>
          <w:docGrid w:linePitch="360"/>
        </w:sectPr>
      </w:pPr>
    </w:p>
    <w:sdt>
      <w:sdtPr>
        <w:rPr>
          <w:rFonts w:ascii="Arial" w:eastAsia="Calibri" w:hAnsi="Arial" w:cs="Arial"/>
          <w:color w:val="auto"/>
          <w:sz w:val="24"/>
          <w:szCs w:val="22"/>
          <w:lang w:eastAsia="en-US" w:bidi="he-IL"/>
        </w:rPr>
        <w:id w:val="490989735"/>
        <w:docPartObj>
          <w:docPartGallery w:val="Table of Contents"/>
          <w:docPartUnique/>
        </w:docPartObj>
      </w:sdtPr>
      <w:sdtEndPr>
        <w:rPr>
          <w:b/>
          <w:bCs/>
        </w:rPr>
      </w:sdtEndPr>
      <w:sdtContent>
        <w:p w14:paraId="1306BCF9" w14:textId="1DDEFD23" w:rsidR="004D7B52" w:rsidRPr="004D7B52" w:rsidRDefault="004D7B52">
          <w:pPr>
            <w:pStyle w:val="TOCHeading"/>
            <w:rPr>
              <w:sz w:val="48"/>
              <w:szCs w:val="48"/>
            </w:rPr>
          </w:pPr>
          <w:r w:rsidRPr="004D7B52">
            <w:rPr>
              <w:sz w:val="48"/>
              <w:szCs w:val="48"/>
            </w:rPr>
            <w:t>Contents</w:t>
          </w:r>
        </w:p>
        <w:p w14:paraId="4F1C1FB2" w14:textId="21314A12" w:rsidR="00BD366B" w:rsidRDefault="004D7B52">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"1-2" \h \z \u </w:instrText>
          </w:r>
          <w:r>
            <w:fldChar w:fldCharType="separate"/>
          </w:r>
          <w:hyperlink w:anchor="_Toc189558131" w:history="1">
            <w:r w:rsidR="00BD366B" w:rsidRPr="009376C3">
              <w:rPr>
                <w:rStyle w:val="Hyperlink"/>
              </w:rPr>
              <w:t>1.</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Introduction</w:t>
            </w:r>
            <w:r w:rsidR="00BD366B">
              <w:rPr>
                <w:webHidden/>
              </w:rPr>
              <w:tab/>
            </w:r>
            <w:r w:rsidR="00BD366B">
              <w:rPr>
                <w:webHidden/>
              </w:rPr>
              <w:fldChar w:fldCharType="begin"/>
            </w:r>
            <w:r w:rsidR="00BD366B">
              <w:rPr>
                <w:webHidden/>
              </w:rPr>
              <w:instrText xml:space="preserve"> PAGEREF _Toc189558131 \h </w:instrText>
            </w:r>
            <w:r w:rsidR="00BD366B">
              <w:rPr>
                <w:webHidden/>
              </w:rPr>
            </w:r>
            <w:r w:rsidR="00BD366B">
              <w:rPr>
                <w:webHidden/>
              </w:rPr>
              <w:fldChar w:fldCharType="separate"/>
            </w:r>
            <w:r w:rsidR="00BD366B">
              <w:rPr>
                <w:webHidden/>
              </w:rPr>
              <w:t>4</w:t>
            </w:r>
            <w:r w:rsidR="00BD366B">
              <w:rPr>
                <w:webHidden/>
              </w:rPr>
              <w:fldChar w:fldCharType="end"/>
            </w:r>
          </w:hyperlink>
        </w:p>
        <w:p w14:paraId="04F8C7DC" w14:textId="45F309AC"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32" w:history="1">
            <w:r w:rsidR="00BD366B" w:rsidRPr="009376C3">
              <w:rPr>
                <w:rStyle w:val="Hyperlink"/>
              </w:rPr>
              <w:t>1.1.</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Purpose</w:t>
            </w:r>
            <w:r w:rsidR="00BD366B">
              <w:rPr>
                <w:webHidden/>
              </w:rPr>
              <w:tab/>
            </w:r>
            <w:r w:rsidR="00BD366B">
              <w:rPr>
                <w:webHidden/>
              </w:rPr>
              <w:fldChar w:fldCharType="begin"/>
            </w:r>
            <w:r w:rsidR="00BD366B">
              <w:rPr>
                <w:webHidden/>
              </w:rPr>
              <w:instrText xml:space="preserve"> PAGEREF _Toc189558132 \h </w:instrText>
            </w:r>
            <w:r w:rsidR="00BD366B">
              <w:rPr>
                <w:webHidden/>
              </w:rPr>
            </w:r>
            <w:r w:rsidR="00BD366B">
              <w:rPr>
                <w:webHidden/>
              </w:rPr>
              <w:fldChar w:fldCharType="separate"/>
            </w:r>
            <w:r w:rsidR="00BD366B">
              <w:rPr>
                <w:webHidden/>
              </w:rPr>
              <w:t>4</w:t>
            </w:r>
            <w:r w:rsidR="00BD366B">
              <w:rPr>
                <w:webHidden/>
              </w:rPr>
              <w:fldChar w:fldCharType="end"/>
            </w:r>
          </w:hyperlink>
        </w:p>
        <w:p w14:paraId="5717EE61" w14:textId="72800A42" w:rsidR="00BD366B" w:rsidRDefault="00924CE5" w:rsidP="00BD366B">
          <w:pPr>
            <w:pStyle w:val="TOC2"/>
            <w:tabs>
              <w:tab w:val="left" w:pos="960"/>
            </w:tabs>
            <w:ind w:left="959" w:hanging="675"/>
            <w:rPr>
              <w:rFonts w:asciiTheme="minorHAnsi" w:eastAsiaTheme="minorEastAsia" w:hAnsiTheme="minorHAnsi" w:cstheme="minorBidi"/>
              <w:kern w:val="2"/>
              <w:szCs w:val="24"/>
              <w:lang w:eastAsia="en-GB" w:bidi="ar-SA"/>
              <w14:ligatures w14:val="standardContextual"/>
            </w:rPr>
          </w:pPr>
          <w:hyperlink w:anchor="_Toc189558133" w:history="1">
            <w:r w:rsidR="00BD366B" w:rsidRPr="009376C3">
              <w:rPr>
                <w:rStyle w:val="Hyperlink"/>
              </w:rPr>
              <w:t>1.2.</w:t>
            </w:r>
            <w:r w:rsidR="00BD366B">
              <w:rPr>
                <w:rFonts w:asciiTheme="minorHAnsi" w:eastAsiaTheme="minorEastAsia" w:hAnsiTheme="minorHAnsi" w:cstheme="minorBidi"/>
                <w:kern w:val="2"/>
                <w:szCs w:val="24"/>
                <w:lang w:eastAsia="en-GB" w:bidi="ar-SA"/>
                <w14:ligatures w14:val="standardContextual"/>
              </w:rPr>
              <w:tab/>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Relationship between CDG09 and other legislation applicable to transport of radioactive material</w:t>
            </w:r>
            <w:r w:rsidR="00BD366B">
              <w:rPr>
                <w:webHidden/>
              </w:rPr>
              <w:tab/>
            </w:r>
            <w:r w:rsidR="00BD366B">
              <w:rPr>
                <w:webHidden/>
              </w:rPr>
              <w:fldChar w:fldCharType="begin"/>
            </w:r>
            <w:r w:rsidR="00BD366B">
              <w:rPr>
                <w:webHidden/>
              </w:rPr>
              <w:instrText xml:space="preserve"> PAGEREF _Toc189558133 \h </w:instrText>
            </w:r>
            <w:r w:rsidR="00BD366B">
              <w:rPr>
                <w:webHidden/>
              </w:rPr>
            </w:r>
            <w:r w:rsidR="00BD366B">
              <w:rPr>
                <w:webHidden/>
              </w:rPr>
              <w:fldChar w:fldCharType="separate"/>
            </w:r>
            <w:r w:rsidR="00BD366B">
              <w:rPr>
                <w:webHidden/>
              </w:rPr>
              <w:t>5</w:t>
            </w:r>
            <w:r w:rsidR="00BD366B">
              <w:rPr>
                <w:webHidden/>
              </w:rPr>
              <w:fldChar w:fldCharType="end"/>
            </w:r>
          </w:hyperlink>
        </w:p>
        <w:p w14:paraId="4C20E690" w14:textId="103E7F38"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34" w:history="1">
            <w:r w:rsidR="00BD366B" w:rsidRPr="009376C3">
              <w:rPr>
                <w:rStyle w:val="Hyperlink"/>
              </w:rPr>
              <w:t>1.3.</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Scope and applicability</w:t>
            </w:r>
            <w:r w:rsidR="00BD366B">
              <w:rPr>
                <w:webHidden/>
              </w:rPr>
              <w:tab/>
            </w:r>
            <w:r w:rsidR="00BD366B">
              <w:rPr>
                <w:webHidden/>
              </w:rPr>
              <w:fldChar w:fldCharType="begin"/>
            </w:r>
            <w:r w:rsidR="00BD366B">
              <w:rPr>
                <w:webHidden/>
              </w:rPr>
              <w:instrText xml:space="preserve"> PAGEREF _Toc189558134 \h </w:instrText>
            </w:r>
            <w:r w:rsidR="00BD366B">
              <w:rPr>
                <w:webHidden/>
              </w:rPr>
            </w:r>
            <w:r w:rsidR="00BD366B">
              <w:rPr>
                <w:webHidden/>
              </w:rPr>
              <w:fldChar w:fldCharType="separate"/>
            </w:r>
            <w:r w:rsidR="00BD366B">
              <w:rPr>
                <w:webHidden/>
              </w:rPr>
              <w:t>7</w:t>
            </w:r>
            <w:r w:rsidR="00BD366B">
              <w:rPr>
                <w:webHidden/>
              </w:rPr>
              <w:fldChar w:fldCharType="end"/>
            </w:r>
          </w:hyperlink>
        </w:p>
        <w:p w14:paraId="253A0EA9" w14:textId="37D0D661" w:rsidR="00BD366B" w:rsidRDefault="00924CE5" w:rsidP="00BD366B">
          <w:pPr>
            <w:pStyle w:val="TOC1"/>
            <w:tabs>
              <w:tab w:val="left" w:pos="720"/>
            </w:tabs>
            <w:ind w:left="720" w:hanging="720"/>
            <w:rPr>
              <w:rFonts w:asciiTheme="minorHAnsi" w:eastAsiaTheme="minorEastAsia" w:hAnsiTheme="minorHAnsi" w:cstheme="minorBidi"/>
              <w:kern w:val="2"/>
              <w:szCs w:val="24"/>
              <w:lang w:eastAsia="en-GB" w:bidi="ar-SA"/>
              <w14:ligatures w14:val="standardContextual"/>
            </w:rPr>
          </w:pPr>
          <w:hyperlink w:anchor="_Toc189558135" w:history="1">
            <w:r w:rsidR="00BD366B" w:rsidRPr="009376C3">
              <w:rPr>
                <w:rStyle w:val="Hyperlink"/>
              </w:rPr>
              <w:t>2.</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Guidance on inspection and implementation of transport security arrangements for Class 7 dangerous goods</w:t>
            </w:r>
            <w:r w:rsidR="00BD366B">
              <w:rPr>
                <w:webHidden/>
              </w:rPr>
              <w:tab/>
            </w:r>
            <w:r w:rsidR="00BD366B">
              <w:rPr>
                <w:webHidden/>
              </w:rPr>
              <w:fldChar w:fldCharType="begin"/>
            </w:r>
            <w:r w:rsidR="00BD366B">
              <w:rPr>
                <w:webHidden/>
              </w:rPr>
              <w:instrText xml:space="preserve"> PAGEREF _Toc189558135 \h </w:instrText>
            </w:r>
            <w:r w:rsidR="00BD366B">
              <w:rPr>
                <w:webHidden/>
              </w:rPr>
            </w:r>
            <w:r w:rsidR="00BD366B">
              <w:rPr>
                <w:webHidden/>
              </w:rPr>
              <w:fldChar w:fldCharType="separate"/>
            </w:r>
            <w:r w:rsidR="00BD366B">
              <w:rPr>
                <w:webHidden/>
              </w:rPr>
              <w:t>10</w:t>
            </w:r>
            <w:r w:rsidR="00BD366B">
              <w:rPr>
                <w:webHidden/>
              </w:rPr>
              <w:fldChar w:fldCharType="end"/>
            </w:r>
          </w:hyperlink>
        </w:p>
        <w:p w14:paraId="3F5135E6" w14:textId="4277932E"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36" w:history="1">
            <w:r w:rsidR="00BD366B" w:rsidRPr="009376C3">
              <w:rPr>
                <w:rStyle w:val="Hyperlink"/>
              </w:rPr>
              <w:t>2.1.</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General provisions (applicable to transport of all Class 7 dangerous goods)</w:t>
            </w:r>
            <w:r w:rsidR="00BD366B">
              <w:rPr>
                <w:webHidden/>
              </w:rPr>
              <w:tab/>
            </w:r>
            <w:r w:rsidR="00BD366B">
              <w:rPr>
                <w:webHidden/>
              </w:rPr>
              <w:fldChar w:fldCharType="begin"/>
            </w:r>
            <w:r w:rsidR="00BD366B">
              <w:rPr>
                <w:webHidden/>
              </w:rPr>
              <w:instrText xml:space="preserve"> PAGEREF _Toc189558136 \h </w:instrText>
            </w:r>
            <w:r w:rsidR="00BD366B">
              <w:rPr>
                <w:webHidden/>
              </w:rPr>
            </w:r>
            <w:r w:rsidR="00BD366B">
              <w:rPr>
                <w:webHidden/>
              </w:rPr>
              <w:fldChar w:fldCharType="separate"/>
            </w:r>
            <w:r w:rsidR="00BD366B">
              <w:rPr>
                <w:webHidden/>
              </w:rPr>
              <w:t>10</w:t>
            </w:r>
            <w:r w:rsidR="00BD366B">
              <w:rPr>
                <w:webHidden/>
              </w:rPr>
              <w:fldChar w:fldCharType="end"/>
            </w:r>
          </w:hyperlink>
        </w:p>
        <w:p w14:paraId="298D7D7E" w14:textId="61BD1310" w:rsidR="00BD366B" w:rsidRDefault="00924CE5" w:rsidP="00BD366B">
          <w:pPr>
            <w:pStyle w:val="TOC2"/>
            <w:tabs>
              <w:tab w:val="left" w:pos="960"/>
            </w:tabs>
            <w:ind w:left="959" w:hanging="675"/>
            <w:rPr>
              <w:rFonts w:asciiTheme="minorHAnsi" w:eastAsiaTheme="minorEastAsia" w:hAnsiTheme="minorHAnsi" w:cstheme="minorBidi"/>
              <w:kern w:val="2"/>
              <w:szCs w:val="24"/>
              <w:lang w:eastAsia="en-GB" w:bidi="ar-SA"/>
              <w14:ligatures w14:val="standardContextual"/>
            </w:rPr>
          </w:pPr>
          <w:hyperlink w:anchor="_Toc189558137" w:history="1">
            <w:r w:rsidR="00BD366B" w:rsidRPr="009376C3">
              <w:rPr>
                <w:rStyle w:val="Hyperlink"/>
              </w:rPr>
              <w:t>2.2.</w:t>
            </w:r>
            <w:r w:rsidR="00BD366B">
              <w:rPr>
                <w:rFonts w:asciiTheme="minorHAnsi" w:eastAsiaTheme="minorEastAsia" w:hAnsiTheme="minorHAnsi" w:cstheme="minorBidi"/>
                <w:kern w:val="2"/>
                <w:szCs w:val="24"/>
                <w:lang w:eastAsia="en-GB" w:bidi="ar-SA"/>
                <w14:ligatures w14:val="standardContextual"/>
              </w:rPr>
              <w:tab/>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Additional provisions for security training (applicable to transport of all Class 7 dangerous goods)</w:t>
            </w:r>
            <w:r w:rsidR="00BD366B">
              <w:rPr>
                <w:webHidden/>
              </w:rPr>
              <w:tab/>
            </w:r>
            <w:r w:rsidR="00BD366B">
              <w:rPr>
                <w:webHidden/>
              </w:rPr>
              <w:fldChar w:fldCharType="begin"/>
            </w:r>
            <w:r w:rsidR="00BD366B">
              <w:rPr>
                <w:webHidden/>
              </w:rPr>
              <w:instrText xml:space="preserve"> PAGEREF _Toc189558137 \h </w:instrText>
            </w:r>
            <w:r w:rsidR="00BD366B">
              <w:rPr>
                <w:webHidden/>
              </w:rPr>
            </w:r>
            <w:r w:rsidR="00BD366B">
              <w:rPr>
                <w:webHidden/>
              </w:rPr>
              <w:fldChar w:fldCharType="separate"/>
            </w:r>
            <w:r w:rsidR="00BD366B">
              <w:rPr>
                <w:webHidden/>
              </w:rPr>
              <w:t>14</w:t>
            </w:r>
            <w:r w:rsidR="00BD366B">
              <w:rPr>
                <w:webHidden/>
              </w:rPr>
              <w:fldChar w:fldCharType="end"/>
            </w:r>
          </w:hyperlink>
        </w:p>
        <w:p w14:paraId="34140272" w14:textId="6519C786"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38" w:history="1">
            <w:r w:rsidR="00BD366B" w:rsidRPr="009376C3">
              <w:rPr>
                <w:rStyle w:val="Hyperlink"/>
              </w:rPr>
              <w:t>2.3.</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Provisions for High Consequence Dangerous Goods (applicable to transport of high consequence radioactive materials only)</w:t>
            </w:r>
            <w:r w:rsidR="00BD366B">
              <w:rPr>
                <w:webHidden/>
              </w:rPr>
              <w:tab/>
            </w:r>
            <w:r w:rsidR="00BD366B">
              <w:rPr>
                <w:webHidden/>
              </w:rPr>
              <w:fldChar w:fldCharType="begin"/>
            </w:r>
            <w:r w:rsidR="00BD366B">
              <w:rPr>
                <w:webHidden/>
              </w:rPr>
              <w:instrText xml:space="preserve"> PAGEREF _Toc189558138 \h </w:instrText>
            </w:r>
            <w:r w:rsidR="00BD366B">
              <w:rPr>
                <w:webHidden/>
              </w:rPr>
            </w:r>
            <w:r w:rsidR="00BD366B">
              <w:rPr>
                <w:webHidden/>
              </w:rPr>
              <w:fldChar w:fldCharType="separate"/>
            </w:r>
            <w:r w:rsidR="00BD366B">
              <w:rPr>
                <w:webHidden/>
              </w:rPr>
              <w:t>15</w:t>
            </w:r>
            <w:r w:rsidR="00BD366B">
              <w:rPr>
                <w:webHidden/>
              </w:rPr>
              <w:fldChar w:fldCharType="end"/>
            </w:r>
          </w:hyperlink>
        </w:p>
        <w:p w14:paraId="7EAEA7AD" w14:textId="04E00FF5"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39" w:history="1">
            <w:r w:rsidR="00BD366B" w:rsidRPr="009376C3">
              <w:rPr>
                <w:rStyle w:val="Hyperlink"/>
              </w:rPr>
              <w:t>2.4.</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Provisions for supervision of vehicles</w:t>
            </w:r>
            <w:r w:rsidR="00BD366B">
              <w:rPr>
                <w:webHidden/>
              </w:rPr>
              <w:tab/>
            </w:r>
            <w:r w:rsidR="00BD366B">
              <w:rPr>
                <w:webHidden/>
              </w:rPr>
              <w:fldChar w:fldCharType="begin"/>
            </w:r>
            <w:r w:rsidR="00BD366B">
              <w:rPr>
                <w:webHidden/>
              </w:rPr>
              <w:instrText xml:space="preserve"> PAGEREF _Toc189558139 \h </w:instrText>
            </w:r>
            <w:r w:rsidR="00BD366B">
              <w:rPr>
                <w:webHidden/>
              </w:rPr>
            </w:r>
            <w:r w:rsidR="00BD366B">
              <w:rPr>
                <w:webHidden/>
              </w:rPr>
              <w:fldChar w:fldCharType="separate"/>
            </w:r>
            <w:r w:rsidR="00BD366B">
              <w:rPr>
                <w:webHidden/>
              </w:rPr>
              <w:t>25</w:t>
            </w:r>
            <w:r w:rsidR="00BD366B">
              <w:rPr>
                <w:webHidden/>
              </w:rPr>
              <w:fldChar w:fldCharType="end"/>
            </w:r>
          </w:hyperlink>
        </w:p>
        <w:p w14:paraId="0D639701" w14:textId="0372979A" w:rsidR="00BD366B" w:rsidRDefault="00924CE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89558140" w:history="1">
            <w:r w:rsidR="00BD366B" w:rsidRPr="009376C3">
              <w:rPr>
                <w:rStyle w:val="Hyperlink"/>
              </w:rPr>
              <w:t>2.5.</w:t>
            </w:r>
            <w:r w:rsidR="00BD366B">
              <w:rPr>
                <w:rFonts w:asciiTheme="minorHAnsi" w:eastAsiaTheme="minorEastAsia" w:hAnsiTheme="minorHAnsi" w:cstheme="minorBidi"/>
                <w:kern w:val="2"/>
                <w:szCs w:val="24"/>
                <w:lang w:eastAsia="en-GB" w:bidi="ar-SA"/>
                <w14:ligatures w14:val="standardContextual"/>
              </w:rPr>
              <w:tab/>
            </w:r>
            <w:r w:rsidR="00BD366B" w:rsidRPr="009376C3">
              <w:rPr>
                <w:rStyle w:val="Hyperlink"/>
              </w:rPr>
              <w:t>Undeliverable consignments</w:t>
            </w:r>
            <w:r w:rsidR="00BD366B">
              <w:rPr>
                <w:webHidden/>
              </w:rPr>
              <w:tab/>
            </w:r>
            <w:r w:rsidR="00BD366B">
              <w:rPr>
                <w:webHidden/>
              </w:rPr>
              <w:fldChar w:fldCharType="begin"/>
            </w:r>
            <w:r w:rsidR="00BD366B">
              <w:rPr>
                <w:webHidden/>
              </w:rPr>
              <w:instrText xml:space="preserve"> PAGEREF _Toc189558140 \h </w:instrText>
            </w:r>
            <w:r w:rsidR="00BD366B">
              <w:rPr>
                <w:webHidden/>
              </w:rPr>
            </w:r>
            <w:r w:rsidR="00BD366B">
              <w:rPr>
                <w:webHidden/>
              </w:rPr>
              <w:fldChar w:fldCharType="separate"/>
            </w:r>
            <w:r w:rsidR="00BD366B">
              <w:rPr>
                <w:webHidden/>
              </w:rPr>
              <w:t>27</w:t>
            </w:r>
            <w:r w:rsidR="00BD366B">
              <w:rPr>
                <w:webHidden/>
              </w:rPr>
              <w:fldChar w:fldCharType="end"/>
            </w:r>
          </w:hyperlink>
        </w:p>
        <w:p w14:paraId="40A4BE48" w14:textId="4DA9F168"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1" w:history="1">
            <w:r w:rsidR="00BD366B" w:rsidRPr="009376C3">
              <w:rPr>
                <w:rStyle w:val="Hyperlink"/>
              </w:rPr>
              <w:t>References</w:t>
            </w:r>
            <w:r w:rsidR="00BD366B">
              <w:rPr>
                <w:webHidden/>
              </w:rPr>
              <w:tab/>
            </w:r>
            <w:r w:rsidR="00BD366B">
              <w:rPr>
                <w:webHidden/>
              </w:rPr>
              <w:fldChar w:fldCharType="begin"/>
            </w:r>
            <w:r w:rsidR="00BD366B">
              <w:rPr>
                <w:webHidden/>
              </w:rPr>
              <w:instrText xml:space="preserve"> PAGEREF _Toc189558141 \h </w:instrText>
            </w:r>
            <w:r w:rsidR="00BD366B">
              <w:rPr>
                <w:webHidden/>
              </w:rPr>
            </w:r>
            <w:r w:rsidR="00BD366B">
              <w:rPr>
                <w:webHidden/>
              </w:rPr>
              <w:fldChar w:fldCharType="separate"/>
            </w:r>
            <w:r w:rsidR="00BD366B">
              <w:rPr>
                <w:webHidden/>
              </w:rPr>
              <w:t>28</w:t>
            </w:r>
            <w:r w:rsidR="00BD366B">
              <w:rPr>
                <w:webHidden/>
              </w:rPr>
              <w:fldChar w:fldCharType="end"/>
            </w:r>
          </w:hyperlink>
        </w:p>
        <w:p w14:paraId="0B249D7C" w14:textId="26CBD458"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2" w:history="1">
            <w:r w:rsidR="00BD366B" w:rsidRPr="009376C3">
              <w:rPr>
                <w:rStyle w:val="Hyperlink"/>
              </w:rPr>
              <w:t>Appendix A – Table of acronyms</w:t>
            </w:r>
            <w:r w:rsidR="00BD366B">
              <w:rPr>
                <w:webHidden/>
              </w:rPr>
              <w:tab/>
            </w:r>
            <w:r w:rsidR="00BD366B">
              <w:rPr>
                <w:webHidden/>
              </w:rPr>
              <w:fldChar w:fldCharType="begin"/>
            </w:r>
            <w:r w:rsidR="00BD366B">
              <w:rPr>
                <w:webHidden/>
              </w:rPr>
              <w:instrText xml:space="preserve"> PAGEREF _Toc189558142 \h </w:instrText>
            </w:r>
            <w:r w:rsidR="00BD366B">
              <w:rPr>
                <w:webHidden/>
              </w:rPr>
            </w:r>
            <w:r w:rsidR="00BD366B">
              <w:rPr>
                <w:webHidden/>
              </w:rPr>
              <w:fldChar w:fldCharType="separate"/>
            </w:r>
            <w:r w:rsidR="00BD366B">
              <w:rPr>
                <w:webHidden/>
              </w:rPr>
              <w:t>30</w:t>
            </w:r>
            <w:r w:rsidR="00BD366B">
              <w:rPr>
                <w:webHidden/>
              </w:rPr>
              <w:fldChar w:fldCharType="end"/>
            </w:r>
          </w:hyperlink>
        </w:p>
        <w:p w14:paraId="16BA62E9" w14:textId="3263765A"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3" w:history="1">
            <w:r w:rsidR="00BD366B" w:rsidRPr="009376C3">
              <w:rPr>
                <w:rStyle w:val="Hyperlink"/>
              </w:rPr>
              <w:t>Appendix B – Glossary of terms</w:t>
            </w:r>
            <w:r w:rsidR="00BD366B">
              <w:rPr>
                <w:webHidden/>
              </w:rPr>
              <w:tab/>
            </w:r>
            <w:r w:rsidR="00BD366B">
              <w:rPr>
                <w:webHidden/>
              </w:rPr>
              <w:fldChar w:fldCharType="begin"/>
            </w:r>
            <w:r w:rsidR="00BD366B">
              <w:rPr>
                <w:webHidden/>
              </w:rPr>
              <w:instrText xml:space="preserve"> PAGEREF _Toc189558143 \h </w:instrText>
            </w:r>
            <w:r w:rsidR="00BD366B">
              <w:rPr>
                <w:webHidden/>
              </w:rPr>
            </w:r>
            <w:r w:rsidR="00BD366B">
              <w:rPr>
                <w:webHidden/>
              </w:rPr>
              <w:fldChar w:fldCharType="separate"/>
            </w:r>
            <w:r w:rsidR="00BD366B">
              <w:rPr>
                <w:webHidden/>
              </w:rPr>
              <w:t>32</w:t>
            </w:r>
            <w:r w:rsidR="00BD366B">
              <w:rPr>
                <w:webHidden/>
              </w:rPr>
              <w:fldChar w:fldCharType="end"/>
            </w:r>
          </w:hyperlink>
        </w:p>
        <w:p w14:paraId="0771355A" w14:textId="0D5EF73E"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4" w:history="1">
            <w:r w:rsidR="00BD366B" w:rsidRPr="009376C3">
              <w:rPr>
                <w:rStyle w:val="Hyperlink"/>
              </w:rPr>
              <w:t>Appendix C – NISR 2003 Table 3: Categories of nuclear material</w:t>
            </w:r>
            <w:r w:rsidR="00BD366B">
              <w:rPr>
                <w:webHidden/>
              </w:rPr>
              <w:tab/>
            </w:r>
            <w:r w:rsidR="00BD366B">
              <w:rPr>
                <w:webHidden/>
              </w:rPr>
              <w:fldChar w:fldCharType="begin"/>
            </w:r>
            <w:r w:rsidR="00BD366B">
              <w:rPr>
                <w:webHidden/>
              </w:rPr>
              <w:instrText xml:space="preserve"> PAGEREF _Toc189558144 \h </w:instrText>
            </w:r>
            <w:r w:rsidR="00BD366B">
              <w:rPr>
                <w:webHidden/>
              </w:rPr>
            </w:r>
            <w:r w:rsidR="00BD366B">
              <w:rPr>
                <w:webHidden/>
              </w:rPr>
              <w:fldChar w:fldCharType="separate"/>
            </w:r>
            <w:r w:rsidR="00BD366B">
              <w:rPr>
                <w:webHidden/>
              </w:rPr>
              <w:t>35</w:t>
            </w:r>
            <w:r w:rsidR="00BD366B">
              <w:rPr>
                <w:webHidden/>
              </w:rPr>
              <w:fldChar w:fldCharType="end"/>
            </w:r>
          </w:hyperlink>
        </w:p>
        <w:p w14:paraId="1D1873B9" w14:textId="25F4CDD2"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5" w:history="1">
            <w:r w:rsidR="00BD366B" w:rsidRPr="009376C3">
              <w:rPr>
                <w:rStyle w:val="Hyperlink"/>
              </w:rPr>
              <w:t>Appendix D – Sources of further information cited in DfT guidance to facilitate compliance with ADR provisions</w:t>
            </w:r>
            <w:r w:rsidR="00BD366B">
              <w:rPr>
                <w:webHidden/>
              </w:rPr>
              <w:tab/>
            </w:r>
            <w:r w:rsidR="00BD366B">
              <w:rPr>
                <w:webHidden/>
              </w:rPr>
              <w:fldChar w:fldCharType="begin"/>
            </w:r>
            <w:r w:rsidR="00BD366B">
              <w:rPr>
                <w:webHidden/>
              </w:rPr>
              <w:instrText xml:space="preserve"> PAGEREF _Toc189558145 \h </w:instrText>
            </w:r>
            <w:r w:rsidR="00BD366B">
              <w:rPr>
                <w:webHidden/>
              </w:rPr>
            </w:r>
            <w:r w:rsidR="00BD366B">
              <w:rPr>
                <w:webHidden/>
              </w:rPr>
              <w:fldChar w:fldCharType="separate"/>
            </w:r>
            <w:r w:rsidR="00BD366B">
              <w:rPr>
                <w:webHidden/>
              </w:rPr>
              <w:t>36</w:t>
            </w:r>
            <w:r w:rsidR="00BD366B">
              <w:rPr>
                <w:webHidden/>
              </w:rPr>
              <w:fldChar w:fldCharType="end"/>
            </w:r>
          </w:hyperlink>
        </w:p>
        <w:p w14:paraId="4E1C3242" w14:textId="3D17B96C"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6" w:history="1">
            <w:r w:rsidR="00BD366B" w:rsidRPr="009376C3">
              <w:rPr>
                <w:rStyle w:val="Hyperlink"/>
              </w:rPr>
              <w:t>Appendix E – General guidance on physical security measures for temporary storage areas</w:t>
            </w:r>
            <w:r w:rsidR="00BD366B">
              <w:rPr>
                <w:webHidden/>
              </w:rPr>
              <w:tab/>
            </w:r>
            <w:r w:rsidR="00BD366B">
              <w:rPr>
                <w:webHidden/>
              </w:rPr>
              <w:fldChar w:fldCharType="begin"/>
            </w:r>
            <w:r w:rsidR="00BD366B">
              <w:rPr>
                <w:webHidden/>
              </w:rPr>
              <w:instrText xml:space="preserve"> PAGEREF _Toc189558146 \h </w:instrText>
            </w:r>
            <w:r w:rsidR="00BD366B">
              <w:rPr>
                <w:webHidden/>
              </w:rPr>
            </w:r>
            <w:r w:rsidR="00BD366B">
              <w:rPr>
                <w:webHidden/>
              </w:rPr>
              <w:fldChar w:fldCharType="separate"/>
            </w:r>
            <w:r w:rsidR="00BD366B">
              <w:rPr>
                <w:webHidden/>
              </w:rPr>
              <w:t>37</w:t>
            </w:r>
            <w:r w:rsidR="00BD366B">
              <w:rPr>
                <w:webHidden/>
              </w:rPr>
              <w:fldChar w:fldCharType="end"/>
            </w:r>
          </w:hyperlink>
        </w:p>
        <w:p w14:paraId="2AC0F4B4" w14:textId="0A0B98F3" w:rsidR="00BD366B" w:rsidRDefault="00924CE5">
          <w:pPr>
            <w:pStyle w:val="TOC1"/>
            <w:rPr>
              <w:rFonts w:asciiTheme="minorHAnsi" w:eastAsiaTheme="minorEastAsia" w:hAnsiTheme="minorHAnsi" w:cstheme="minorBidi"/>
              <w:kern w:val="2"/>
              <w:szCs w:val="24"/>
              <w:lang w:eastAsia="en-GB" w:bidi="ar-SA"/>
              <w14:ligatures w14:val="standardContextual"/>
            </w:rPr>
          </w:pPr>
          <w:hyperlink w:anchor="_Toc189558147" w:history="1">
            <w:r w:rsidR="00BD366B" w:rsidRPr="009376C3">
              <w:rPr>
                <w:rStyle w:val="Hyperlink"/>
              </w:rPr>
              <w:t>Appendix F – ADR Table 1.10.3.1.2: List of high consequence dangerous goods</w:t>
            </w:r>
            <w:r w:rsidR="00BD366B">
              <w:rPr>
                <w:webHidden/>
              </w:rPr>
              <w:tab/>
            </w:r>
            <w:r w:rsidR="00BD366B">
              <w:rPr>
                <w:webHidden/>
              </w:rPr>
              <w:fldChar w:fldCharType="begin"/>
            </w:r>
            <w:r w:rsidR="00BD366B">
              <w:rPr>
                <w:webHidden/>
              </w:rPr>
              <w:instrText xml:space="preserve"> PAGEREF _Toc189558147 \h </w:instrText>
            </w:r>
            <w:r w:rsidR="00BD366B">
              <w:rPr>
                <w:webHidden/>
              </w:rPr>
            </w:r>
            <w:r w:rsidR="00BD366B">
              <w:rPr>
                <w:webHidden/>
              </w:rPr>
              <w:fldChar w:fldCharType="separate"/>
            </w:r>
            <w:r w:rsidR="00BD366B">
              <w:rPr>
                <w:webHidden/>
              </w:rPr>
              <w:t>47</w:t>
            </w:r>
            <w:r w:rsidR="00BD366B">
              <w:rPr>
                <w:webHidden/>
              </w:rPr>
              <w:fldChar w:fldCharType="end"/>
            </w:r>
          </w:hyperlink>
        </w:p>
        <w:p w14:paraId="048C4BD1" w14:textId="4778785A" w:rsidR="004D7B52" w:rsidRDefault="004D7B52">
          <w:r>
            <w:rPr>
              <w:noProof/>
            </w:rPr>
            <w:fldChar w:fldCharType="end"/>
          </w:r>
        </w:p>
      </w:sdtContent>
    </w:sdt>
    <w:p w14:paraId="0CC4B54A" w14:textId="4913ADFE" w:rsidR="00267815" w:rsidRDefault="00267815" w:rsidP="00267815"/>
    <w:p w14:paraId="716B9A7E" w14:textId="77777777" w:rsidR="003E098E" w:rsidRDefault="003E098E" w:rsidP="00267815"/>
    <w:p w14:paraId="4812BFF8" w14:textId="1D099CA0" w:rsidR="003E098E" w:rsidRDefault="003E098E" w:rsidP="00267815">
      <w:pPr>
        <w:sectPr w:rsidR="003E098E" w:rsidSect="00B23A5E">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7F61F835" w:rsidR="008D49A5" w:rsidRPr="0014764E" w:rsidRDefault="008D49A5" w:rsidP="0014764E">
      <w:pPr>
        <w:pStyle w:val="Heading1"/>
      </w:pPr>
      <w:bookmarkStart w:id="1" w:name="_Toc181715322"/>
      <w:bookmarkStart w:id="2" w:name="_Toc189558131"/>
      <w:bookmarkEnd w:id="0"/>
      <w:r w:rsidRPr="0014764E">
        <w:lastRenderedPageBreak/>
        <w:t>Introduction</w:t>
      </w:r>
      <w:bookmarkEnd w:id="1"/>
      <w:bookmarkEnd w:id="2"/>
    </w:p>
    <w:p w14:paraId="1C448FD8" w14:textId="0D7B9469" w:rsidR="002B39B0" w:rsidRPr="0014764E" w:rsidRDefault="002B39B0" w:rsidP="0014764E">
      <w:pPr>
        <w:pStyle w:val="F9-Paragraph"/>
      </w:pPr>
      <w:bookmarkStart w:id="3" w:name="_Hlk64448648"/>
      <w:r w:rsidRPr="0014764E">
        <w:t>The carriage of dangerous goods by road</w:t>
      </w:r>
      <w:r w:rsidR="00BC5F5B" w:rsidRPr="0014764E">
        <w:t xml:space="preserve"> and</w:t>
      </w:r>
      <w:r w:rsidRPr="0014764E">
        <w:t xml:space="preserve"> rail</w:t>
      </w:r>
      <w:r w:rsidR="00BC5F5B" w:rsidRPr="0014764E">
        <w:t xml:space="preserve"> i</w:t>
      </w:r>
      <w:r w:rsidRPr="0014764E">
        <w:t>n Great Britain</w:t>
      </w:r>
      <w:r w:rsidR="00C8307D" w:rsidRPr="0014764E">
        <w:t xml:space="preserve"> (GB)</w:t>
      </w:r>
      <w:r w:rsidRPr="0014764E">
        <w:t xml:space="preserve"> is regulated by the Carriage of Dangerous Goods and Use of Transportable Pressure Equipment Regulations 2009, also referred to as </w:t>
      </w:r>
      <w:r w:rsidR="00D57D31">
        <w:t>‘</w:t>
      </w:r>
      <w:r w:rsidRPr="0014764E">
        <w:t>CDG09</w:t>
      </w:r>
      <w:r w:rsidR="00D57D31">
        <w:t>’</w:t>
      </w:r>
      <w:r w:rsidR="00E703E6" w:rsidRPr="0014764E">
        <w:t xml:space="preserve"> </w:t>
      </w:r>
      <w:sdt>
        <w:sdtPr>
          <w:id w:val="-986087440"/>
          <w:citation/>
        </w:sdtPr>
        <w:sdtEndPr/>
        <w:sdtContent>
          <w:r w:rsidR="00D57D31">
            <w:fldChar w:fldCharType="begin"/>
          </w:r>
          <w:r w:rsidR="00D57D31">
            <w:instrText xml:space="preserve"> CITATION HMG09 \l 2057 </w:instrText>
          </w:r>
          <w:r w:rsidR="00D57D31">
            <w:fldChar w:fldCharType="separate"/>
          </w:r>
          <w:r w:rsidR="00D57D31" w:rsidRPr="00D57D31">
            <w:rPr>
              <w:noProof/>
            </w:rPr>
            <w:t>[1]</w:t>
          </w:r>
          <w:r w:rsidR="00D57D31">
            <w:fldChar w:fldCharType="end"/>
          </w:r>
        </w:sdtContent>
      </w:sdt>
      <w:r w:rsidRPr="0014764E">
        <w:t xml:space="preserve">. </w:t>
      </w:r>
    </w:p>
    <w:p w14:paraId="3E561B96" w14:textId="0EC755EA" w:rsidR="00CD30E3" w:rsidRPr="00C1568C" w:rsidRDefault="00CD30E3" w:rsidP="0014764E">
      <w:pPr>
        <w:pStyle w:val="F9-Paragraph"/>
      </w:pPr>
      <w:r w:rsidRPr="00C1568C">
        <w:t xml:space="preserve">ONR is the Competent Authority (CA) and Enforcing Authority for the civil carriage of Class 7 </w:t>
      </w:r>
      <w:r w:rsidR="00FD6DD7" w:rsidRPr="00C1568C">
        <w:t>dangerous</w:t>
      </w:r>
      <w:r w:rsidRPr="00C1568C">
        <w:t xml:space="preserve"> goods </w:t>
      </w:r>
      <w:r w:rsidR="00A6127D" w:rsidRPr="00C1568C">
        <w:t xml:space="preserve">(radioactive material) </w:t>
      </w:r>
      <w:r w:rsidRPr="00C1568C">
        <w:t>by road</w:t>
      </w:r>
      <w:r w:rsidR="00CB7257" w:rsidRPr="00C1568C">
        <w:t xml:space="preserve"> and</w:t>
      </w:r>
      <w:r w:rsidRPr="00C1568C">
        <w:t xml:space="preserve"> rail</w:t>
      </w:r>
      <w:r w:rsidR="009047BA" w:rsidRPr="00C1568C">
        <w:t xml:space="preserve"> within</w:t>
      </w:r>
      <w:r w:rsidRPr="00C1568C">
        <w:t xml:space="preserve"> GB. ONR also acts on behalf of the other CAs </w:t>
      </w:r>
      <w:r w:rsidR="00D57D31">
        <w:t xml:space="preserve">in the </w:t>
      </w:r>
      <w:r w:rsidR="00D57D31" w:rsidRPr="00C1568C">
        <w:t xml:space="preserve">United Kingdom (UK) </w:t>
      </w:r>
      <w:r w:rsidRPr="00C1568C">
        <w:t xml:space="preserve">with respect to </w:t>
      </w:r>
      <w:r w:rsidR="000E0998" w:rsidRPr="00C1568C">
        <w:t xml:space="preserve">certain other </w:t>
      </w:r>
      <w:r w:rsidR="00800CC2" w:rsidRPr="00C1568C">
        <w:t>CA</w:t>
      </w:r>
      <w:r w:rsidR="000E0998" w:rsidRPr="00C1568C">
        <w:t xml:space="preserve"> functions, </w:t>
      </w:r>
      <w:r w:rsidR="00D57D31">
        <w:t>for example,</w:t>
      </w:r>
      <w:r w:rsidR="000E0998" w:rsidRPr="00C1568C">
        <w:t xml:space="preserve"> </w:t>
      </w:r>
      <w:r w:rsidRPr="00C1568C">
        <w:t>the issuing of transport approvals</w:t>
      </w:r>
      <w:r w:rsidR="00207772" w:rsidRPr="00C1568C">
        <w:t>.</w:t>
      </w:r>
      <w:r w:rsidR="0014764E">
        <w:t xml:space="preserve"> </w:t>
      </w:r>
      <w:r w:rsidR="00D57D31">
        <w:rPr>
          <w:b/>
          <w:bCs/>
        </w:rPr>
        <w:t xml:space="preserve">Note: </w:t>
      </w:r>
      <w:r w:rsidR="00055201" w:rsidRPr="00265767">
        <w:t>The Secretary of State for Defence is the CA</w:t>
      </w:r>
      <w:r w:rsidR="00CB5719" w:rsidRPr="00265767">
        <w:t xml:space="preserve"> for carri</w:t>
      </w:r>
      <w:r w:rsidR="00E20347" w:rsidRPr="00265767">
        <w:t>age of defence Class 7 dangerous goods</w:t>
      </w:r>
      <w:r w:rsidR="00B566EF" w:rsidRPr="00265767">
        <w:t xml:space="preserve"> and Northern Ireland Environment Agency</w:t>
      </w:r>
      <w:r w:rsidR="00D93831" w:rsidRPr="00265767">
        <w:t xml:space="preserve"> (NIEA) is the CA in Northern Ireland</w:t>
      </w:r>
      <w:r w:rsidR="008A31A6" w:rsidRPr="00265767">
        <w:t>.</w:t>
      </w:r>
      <w:r w:rsidR="009067B8">
        <w:t xml:space="preserve"> </w:t>
      </w:r>
    </w:p>
    <w:p w14:paraId="41DD0856" w14:textId="24439043" w:rsidR="00CD30E3" w:rsidRPr="00C1568C" w:rsidRDefault="00CD30E3" w:rsidP="0014764E">
      <w:pPr>
        <w:pStyle w:val="F9-Paragraph"/>
      </w:pPr>
      <w:r w:rsidRPr="00C1568C">
        <w:t>Radioactive material packages are required to meet the regulatory requirements of GB statutes and regulations, which are aligned with International Atomic Energy Agency (IAEA) Safety Standards</w:t>
      </w:r>
      <w:r w:rsidR="00D57D31">
        <w:t xml:space="preserve"> and Guides</w:t>
      </w:r>
      <w:r w:rsidR="00B56950" w:rsidRPr="00C1568C">
        <w:t>,</w:t>
      </w:r>
      <w:r w:rsidRPr="00C1568C">
        <w:t xml:space="preserve"> in particular</w:t>
      </w:r>
      <w:r w:rsidR="00C866A7">
        <w:t>,</w:t>
      </w:r>
      <w:r w:rsidRPr="00C1568C">
        <w:t xml:space="preserve"> SSR-6 </w:t>
      </w:r>
      <w:sdt>
        <w:sdtPr>
          <w:id w:val="-2122674886"/>
          <w:citation/>
        </w:sdtPr>
        <w:sdtEndPr/>
        <w:sdtContent>
          <w:r w:rsidR="00D57D31">
            <w:fldChar w:fldCharType="begin"/>
          </w:r>
          <w:r w:rsidR="00D57D31">
            <w:instrText xml:space="preserve"> CITATION IAE184 \l 2057 </w:instrText>
          </w:r>
          <w:r w:rsidR="00D57D31">
            <w:fldChar w:fldCharType="separate"/>
          </w:r>
          <w:r w:rsidR="00D57D31" w:rsidRPr="00D57D31">
            <w:rPr>
              <w:noProof/>
            </w:rPr>
            <w:t>[2]</w:t>
          </w:r>
          <w:r w:rsidR="00D57D31">
            <w:fldChar w:fldCharType="end"/>
          </w:r>
        </w:sdtContent>
      </w:sdt>
      <w:r w:rsidR="0036402B" w:rsidRPr="00C1568C">
        <w:t xml:space="preserve"> </w:t>
      </w:r>
      <w:r w:rsidR="0010520A" w:rsidRPr="00C1568C">
        <w:t>and</w:t>
      </w:r>
      <w:r w:rsidRPr="00C1568C">
        <w:t xml:space="preserve"> </w:t>
      </w:r>
      <w:r w:rsidR="003B143E" w:rsidRPr="00C1568C">
        <w:t>SS</w:t>
      </w:r>
      <w:r w:rsidR="00B56950" w:rsidRPr="00C1568C">
        <w:t>G-26</w:t>
      </w:r>
      <w:r w:rsidR="003B143E" w:rsidRPr="00C1568C">
        <w:t xml:space="preserve"> </w:t>
      </w:r>
      <w:sdt>
        <w:sdtPr>
          <w:id w:val="38406328"/>
          <w:citation/>
        </w:sdtPr>
        <w:sdtEndPr/>
        <w:sdtContent>
          <w:r w:rsidR="00D57D31">
            <w:fldChar w:fldCharType="begin"/>
          </w:r>
          <w:r w:rsidR="00D57D31">
            <w:instrText xml:space="preserve"> CITATION IAE188 \l 2057 </w:instrText>
          </w:r>
          <w:r w:rsidR="00D57D31">
            <w:fldChar w:fldCharType="separate"/>
          </w:r>
          <w:r w:rsidR="00D57D31" w:rsidRPr="00D57D31">
            <w:rPr>
              <w:noProof/>
            </w:rPr>
            <w:t>[3]</w:t>
          </w:r>
          <w:r w:rsidR="00D57D31">
            <w:fldChar w:fldCharType="end"/>
          </w:r>
        </w:sdtContent>
      </w:sdt>
      <w:r w:rsidR="0036402B" w:rsidRPr="00C1568C">
        <w:t>.</w:t>
      </w:r>
      <w:r w:rsidRPr="00C1568C">
        <w:t xml:space="preserve"> </w:t>
      </w:r>
    </w:p>
    <w:p w14:paraId="1BBC203A" w14:textId="173077F0" w:rsidR="0042291A" w:rsidRPr="00C1568C" w:rsidRDefault="003B143E" w:rsidP="0014764E">
      <w:pPr>
        <w:pStyle w:val="F9-Paragraph"/>
      </w:pPr>
      <w:r w:rsidRPr="00C1568C">
        <w:t>CDG09</w:t>
      </w:r>
      <w:r w:rsidR="00082DCF" w:rsidRPr="00C1568C">
        <w:t xml:space="preserve"> </w:t>
      </w:r>
      <w:r w:rsidR="00CD30E3" w:rsidRPr="00C1568C">
        <w:t xml:space="preserve">Regulation 5 mandates compliance with the Agreement concerning the International Carriage of Dangerous Goods by Road (ADR) </w:t>
      </w:r>
      <w:sdt>
        <w:sdtPr>
          <w:id w:val="406580815"/>
          <w:citation/>
        </w:sdtPr>
        <w:sdtEndPr/>
        <w:sdtContent>
          <w:r w:rsidR="00D57D31">
            <w:fldChar w:fldCharType="begin"/>
          </w:r>
          <w:r w:rsidR="00D57D31">
            <w:instrText xml:space="preserve"> CITATION Eco23 \l 2057 </w:instrText>
          </w:r>
          <w:r w:rsidR="00D57D31">
            <w:fldChar w:fldCharType="separate"/>
          </w:r>
          <w:r w:rsidR="00D57D31" w:rsidRPr="00D57D31">
            <w:rPr>
              <w:noProof/>
            </w:rPr>
            <w:t>[4]</w:t>
          </w:r>
          <w:r w:rsidR="00D57D31">
            <w:fldChar w:fldCharType="end"/>
          </w:r>
        </w:sdtContent>
      </w:sdt>
      <w:r w:rsidR="002E7074" w:rsidRPr="00C1568C">
        <w:t xml:space="preserve"> </w:t>
      </w:r>
      <w:r w:rsidR="00CD30E3" w:rsidRPr="00C1568C">
        <w:t>and the Regulations concerning the International Carriage of Dangerous Goods by Rail (RID)</w:t>
      </w:r>
      <w:r w:rsidR="00D57D31">
        <w:t xml:space="preserve"> </w:t>
      </w:r>
      <w:sdt>
        <w:sdtPr>
          <w:id w:val="920457872"/>
          <w:citation/>
        </w:sdtPr>
        <w:sdtEndPr/>
        <w:sdtContent>
          <w:r w:rsidR="00D57D31">
            <w:fldChar w:fldCharType="begin"/>
          </w:r>
          <w:r w:rsidR="00D57D31">
            <w:instrText xml:space="preserve"> CITATION EU23 \l 2057 </w:instrText>
          </w:r>
          <w:r w:rsidR="00D57D31">
            <w:fldChar w:fldCharType="separate"/>
          </w:r>
          <w:r w:rsidR="00D57D31" w:rsidRPr="00D57D31">
            <w:rPr>
              <w:noProof/>
            </w:rPr>
            <w:t>[5]</w:t>
          </w:r>
          <w:r w:rsidR="00D57D31">
            <w:fldChar w:fldCharType="end"/>
          </w:r>
        </w:sdtContent>
      </w:sdt>
      <w:r w:rsidR="002E7074" w:rsidRPr="00C1568C">
        <w:t xml:space="preserve"> </w:t>
      </w:r>
      <w:r w:rsidR="0003583F" w:rsidRPr="00C1568C">
        <w:t>for national journeys</w:t>
      </w:r>
      <w:r w:rsidR="00D61717" w:rsidRPr="00C1568C">
        <w:t>. Both</w:t>
      </w:r>
      <w:r w:rsidR="00ED279E" w:rsidRPr="00C1568C">
        <w:t xml:space="preserve"> </w:t>
      </w:r>
      <w:r w:rsidR="00D61717" w:rsidRPr="00C1568C">
        <w:t>identify</w:t>
      </w:r>
      <w:r w:rsidR="00ED279E" w:rsidRPr="00C1568C">
        <w:t xml:space="preserve"> security requirements</w:t>
      </w:r>
      <w:r w:rsidR="00A20379" w:rsidRPr="00C1568C">
        <w:t xml:space="preserve"> for transport of</w:t>
      </w:r>
      <w:r w:rsidR="00D9368B" w:rsidRPr="00C1568C">
        <w:t xml:space="preserve"> radioactive material</w:t>
      </w:r>
      <w:r w:rsidR="009900D0" w:rsidRPr="00C1568C">
        <w:t>;</w:t>
      </w:r>
      <w:r w:rsidR="00415935" w:rsidRPr="00C1568C">
        <w:t xml:space="preserve"> security provisions for transport by road are detailed within ADR Chapter 1.10</w:t>
      </w:r>
      <w:r w:rsidR="00D57D31">
        <w:t xml:space="preserve"> </w:t>
      </w:r>
      <w:sdt>
        <w:sdtPr>
          <w:id w:val="1471097313"/>
          <w:citation/>
        </w:sdtPr>
        <w:sdtEndPr/>
        <w:sdtContent>
          <w:r w:rsidR="00D57D31">
            <w:fldChar w:fldCharType="begin"/>
          </w:r>
          <w:r w:rsidR="00D57D31">
            <w:instrText xml:space="preserve"> CITATION Eco23 \l 2057 </w:instrText>
          </w:r>
          <w:r w:rsidR="00D57D31">
            <w:fldChar w:fldCharType="separate"/>
          </w:r>
          <w:r w:rsidR="00D57D31" w:rsidRPr="00D57D31">
            <w:rPr>
              <w:noProof/>
            </w:rPr>
            <w:t>[4]</w:t>
          </w:r>
          <w:r w:rsidR="00D57D31">
            <w:fldChar w:fldCharType="end"/>
          </w:r>
        </w:sdtContent>
      </w:sdt>
      <w:r w:rsidR="005F1CF6" w:rsidRPr="00C1568C">
        <w:t>.</w:t>
      </w:r>
    </w:p>
    <w:p w14:paraId="50D947CB" w14:textId="1BFCE0A9" w:rsidR="000F6553" w:rsidRDefault="000F6553" w:rsidP="0014764E">
      <w:pPr>
        <w:pStyle w:val="F9-Paragraph"/>
      </w:pPr>
      <w:r w:rsidRPr="00C1568C">
        <w:t xml:space="preserve">A table of acronyms and a glossary of terms </w:t>
      </w:r>
      <w:r w:rsidRPr="00B83429">
        <w:t xml:space="preserve">used in this guidance </w:t>
      </w:r>
      <w:r>
        <w:t>are</w:t>
      </w:r>
      <w:r w:rsidRPr="00B83429">
        <w:t xml:space="preserve"> presented in </w:t>
      </w:r>
      <w:hyperlink w:anchor="_Appendix_A_–" w:history="1">
        <w:r w:rsidRPr="00D57D31">
          <w:rPr>
            <w:rStyle w:val="Hyperlink"/>
          </w:rPr>
          <w:t>Appendices A</w:t>
        </w:r>
      </w:hyperlink>
      <w:r>
        <w:t xml:space="preserve"> and </w:t>
      </w:r>
      <w:hyperlink w:anchor="_Appendix_B_–" w:history="1">
        <w:r w:rsidRPr="00D57D31">
          <w:rPr>
            <w:rStyle w:val="Hyperlink"/>
          </w:rPr>
          <w:t>B</w:t>
        </w:r>
      </w:hyperlink>
      <w:r>
        <w:t xml:space="preserve"> respectively.</w:t>
      </w:r>
    </w:p>
    <w:p w14:paraId="616F197D" w14:textId="77777777" w:rsidR="008D49A5" w:rsidRPr="0014764E" w:rsidRDefault="008D49A5" w:rsidP="0014764E">
      <w:pPr>
        <w:pStyle w:val="Heading2"/>
      </w:pPr>
      <w:bookmarkStart w:id="4" w:name="_Toc181715323"/>
      <w:bookmarkStart w:id="5" w:name="_Toc189558132"/>
      <w:bookmarkEnd w:id="3"/>
      <w:r w:rsidRPr="0014764E">
        <w:t>Purpose</w:t>
      </w:r>
      <w:bookmarkEnd w:id="4"/>
      <w:bookmarkEnd w:id="5"/>
    </w:p>
    <w:p w14:paraId="0731548E" w14:textId="52EAFBED" w:rsidR="007549D5" w:rsidRDefault="00550429" w:rsidP="0014764E">
      <w:pPr>
        <w:pStyle w:val="F9-Paragraph"/>
      </w:pPr>
      <w:r>
        <w:t xml:space="preserve">The purpose of this document is to provide guidance to ONR’s </w:t>
      </w:r>
      <w:r w:rsidR="00222350">
        <w:t xml:space="preserve">Transport Competent Authority (TCA) </w:t>
      </w:r>
      <w:r>
        <w:t>inspectors</w:t>
      </w:r>
      <w:r w:rsidR="00410309">
        <w:t xml:space="preserve"> on the correct interpretation and implementation of </w:t>
      </w:r>
      <w:r w:rsidR="00571BA6">
        <w:t xml:space="preserve">the security </w:t>
      </w:r>
      <w:r w:rsidR="00D21640">
        <w:t xml:space="preserve">requirement of </w:t>
      </w:r>
      <w:r w:rsidR="00E35E53">
        <w:t>CDG0</w:t>
      </w:r>
      <w:r w:rsidR="00F611C4">
        <w:t xml:space="preserve">9, ADR and </w:t>
      </w:r>
      <w:r w:rsidR="00E35E53">
        <w:t xml:space="preserve">RID. </w:t>
      </w:r>
      <w:r w:rsidR="007549D5">
        <w:t>It</w:t>
      </w:r>
      <w:r w:rsidR="007078DE">
        <w:t xml:space="preserve"> will </w:t>
      </w:r>
      <w:r w:rsidR="00AA66B8">
        <w:t xml:space="preserve">assist inspectors </w:t>
      </w:r>
      <w:r w:rsidR="00404F5B">
        <w:t xml:space="preserve">undertaking compliance inspections </w:t>
      </w:r>
      <w:r w:rsidR="003D0AE6">
        <w:t xml:space="preserve">of </w:t>
      </w:r>
      <w:r w:rsidR="00FF05FF">
        <w:t xml:space="preserve">a dutyholder’s </w:t>
      </w:r>
      <w:r w:rsidR="003D0AE6">
        <w:t>security requirements in relation to the transport of Class 7 dangerous goods</w:t>
      </w:r>
      <w:r w:rsidR="00E31008">
        <w:t xml:space="preserve"> and</w:t>
      </w:r>
      <w:r w:rsidR="003D0AE6">
        <w:t xml:space="preserve"> </w:t>
      </w:r>
      <w:r w:rsidR="00AA66B8">
        <w:t>make regulatory judgements and decisions in relation to the adequacy of compliance, and the safety of dutyholder activities.</w:t>
      </w:r>
      <w:r w:rsidR="009067B8">
        <w:t xml:space="preserve"> </w:t>
      </w:r>
    </w:p>
    <w:p w14:paraId="59DA7BDD" w14:textId="77777777" w:rsidR="007549D5" w:rsidRDefault="00824158" w:rsidP="0014764E">
      <w:pPr>
        <w:pStyle w:val="F9-Paragraph"/>
      </w:pPr>
      <w:r>
        <w:t xml:space="preserve">Inspectors will utilise the Risk Informed and </w:t>
      </w:r>
      <w:r w:rsidR="000C3093">
        <w:t>Targeted</w:t>
      </w:r>
      <w:r>
        <w:t xml:space="preserve"> Engagements (RITE) principles when identifying the</w:t>
      </w:r>
      <w:r w:rsidR="004D7E5B">
        <w:t>ir</w:t>
      </w:r>
      <w:r>
        <w:t xml:space="preserve"> inspection scope</w:t>
      </w:r>
      <w:r w:rsidR="007549D5">
        <w:t xml:space="preserve">. </w:t>
      </w:r>
    </w:p>
    <w:p w14:paraId="61DB573B" w14:textId="63CA1026" w:rsidR="00AA66B8" w:rsidRDefault="007549D5" w:rsidP="0014764E">
      <w:pPr>
        <w:pStyle w:val="F9-Paragraph"/>
      </w:pPr>
      <w:r>
        <w:t>D</w:t>
      </w:r>
      <w:r w:rsidR="00675A48">
        <w:t>elivery of t</w:t>
      </w:r>
      <w:r w:rsidR="004D6428">
        <w:t xml:space="preserve">he annual schedule of compliance inspections is </w:t>
      </w:r>
      <w:r w:rsidR="00675A48">
        <w:t xml:space="preserve">co-ordinated by the TCA Inspection Delivery Management Group </w:t>
      </w:r>
      <w:r w:rsidR="00920360">
        <w:t xml:space="preserve">(DMG) </w:t>
      </w:r>
      <w:r w:rsidR="00675A48">
        <w:t>Lead.</w:t>
      </w:r>
    </w:p>
    <w:p w14:paraId="51A528AD" w14:textId="77777777" w:rsidR="0014764E" w:rsidRDefault="0014764E" w:rsidP="0014764E">
      <w:pPr>
        <w:pStyle w:val="F9-Paragraph"/>
        <w:sectPr w:rsidR="0014764E" w:rsidSect="00B23A5E">
          <w:headerReference w:type="even" r:id="rId22"/>
          <w:headerReference w:type="default" r:id="rId23"/>
          <w:footerReference w:type="even" r:id="rId24"/>
          <w:pgSz w:w="11906" w:h="16838" w:code="9"/>
          <w:pgMar w:top="1440" w:right="1440" w:bottom="1440" w:left="1440" w:header="397" w:footer="397" w:gutter="0"/>
          <w:cols w:space="312"/>
          <w:docGrid w:linePitch="360"/>
        </w:sectPr>
      </w:pPr>
    </w:p>
    <w:p w14:paraId="06C85FBE" w14:textId="0766C1F2" w:rsidR="00550429" w:rsidRDefault="0091157B" w:rsidP="0014764E">
      <w:pPr>
        <w:pStyle w:val="F9-Paragraph"/>
      </w:pPr>
      <w:r>
        <w:lastRenderedPageBreak/>
        <w:t>As far as possible</w:t>
      </w:r>
      <w:r w:rsidR="00AA66B8">
        <w:t>, this document</w:t>
      </w:r>
      <w:r>
        <w:t xml:space="preserve"> </w:t>
      </w:r>
      <w:r w:rsidR="000419DC">
        <w:t>shares the same structure as the regulations to aid utility.</w:t>
      </w:r>
      <w:r w:rsidR="009067B8">
        <w:t xml:space="preserve"> </w:t>
      </w:r>
      <w:r w:rsidR="000419DC">
        <w:t xml:space="preserve">However, inspectors should note that this document has no legal status in </w:t>
      </w:r>
      <w:r w:rsidR="009B32B0">
        <w:t>itself (for example, it is not considered to be an Approved Code of Practice</w:t>
      </w:r>
      <w:r w:rsidR="001A2B8E">
        <w:t xml:space="preserve"> (</w:t>
      </w:r>
      <w:proofErr w:type="spellStart"/>
      <w:r w:rsidR="001A2B8E">
        <w:t>ACoP</w:t>
      </w:r>
      <w:proofErr w:type="spellEnd"/>
      <w:r w:rsidR="001A2B8E">
        <w:t>)</w:t>
      </w:r>
      <w:r w:rsidR="009B32B0">
        <w:t xml:space="preserve"> for evidential purposes) and in no way supersedes, adds to</w:t>
      </w:r>
      <w:r w:rsidR="001A2B8E">
        <w:t>,</w:t>
      </w:r>
      <w:r w:rsidR="009B32B0">
        <w:t xml:space="preserve"> or modifies</w:t>
      </w:r>
      <w:r w:rsidR="001A2B8E">
        <w:t>,</w:t>
      </w:r>
      <w:r w:rsidR="009B32B0">
        <w:t xml:space="preserve"> the </w:t>
      </w:r>
      <w:r w:rsidR="00F53FA5">
        <w:t>duties placed on regulators and dutyholders by CDG09</w:t>
      </w:r>
      <w:r w:rsidR="00A367CB">
        <w:t>, ADR</w:t>
      </w:r>
      <w:r w:rsidR="00F53FA5">
        <w:t xml:space="preserve"> and RID</w:t>
      </w:r>
      <w:r w:rsidR="001A2B8E">
        <w:t>,</w:t>
      </w:r>
      <w:r w:rsidR="00D20E56">
        <w:t xml:space="preserve"> which are prescriptive</w:t>
      </w:r>
      <w:r w:rsidR="005F0188">
        <w:t>.</w:t>
      </w:r>
    </w:p>
    <w:p w14:paraId="0281F52C" w14:textId="3B301653" w:rsidR="008B09F2" w:rsidRPr="0011187D" w:rsidRDefault="0009571F" w:rsidP="0014764E">
      <w:pPr>
        <w:pStyle w:val="F9-Paragraph"/>
      </w:pPr>
      <w:r w:rsidRPr="007632F1">
        <w:t xml:space="preserve">This guidance is </w:t>
      </w:r>
      <w:r w:rsidR="006A101E" w:rsidRPr="007632F1">
        <w:t>intended for use by</w:t>
      </w:r>
      <w:r w:rsidRPr="007632F1">
        <w:t xml:space="preserve"> </w:t>
      </w:r>
      <w:r w:rsidR="006A101E" w:rsidRPr="007632F1">
        <w:t xml:space="preserve">ONR’s </w:t>
      </w:r>
      <w:r w:rsidRPr="007632F1">
        <w:t>inspectors</w:t>
      </w:r>
      <w:r w:rsidR="00D64F5C" w:rsidRPr="007632F1">
        <w:t>,</w:t>
      </w:r>
      <w:r w:rsidRPr="007632F1">
        <w:t xml:space="preserve"> not</w:t>
      </w:r>
      <w:r w:rsidR="005B60A2" w:rsidRPr="007632F1">
        <w:t xml:space="preserve"> radioactive material transport sector</w:t>
      </w:r>
      <w:r w:rsidR="00553103" w:rsidRPr="007632F1">
        <w:t xml:space="preserve"> dutyholders</w:t>
      </w:r>
      <w:r w:rsidR="002F2088" w:rsidRPr="007632F1">
        <w:t xml:space="preserve">, for which ONR has published </w:t>
      </w:r>
      <w:r w:rsidR="002F2088" w:rsidRPr="0011187D">
        <w:t>guidance</w:t>
      </w:r>
      <w:r w:rsidR="003454E8" w:rsidRPr="0011187D">
        <w:t xml:space="preserve"> </w:t>
      </w:r>
      <w:r w:rsidR="002F2088" w:rsidRPr="0011187D">
        <w:t xml:space="preserve">on </w:t>
      </w:r>
      <w:r w:rsidR="00776048" w:rsidRPr="0011187D">
        <w:t xml:space="preserve">regulatory expectations </w:t>
      </w:r>
      <w:r w:rsidR="00973960" w:rsidRPr="0011187D">
        <w:t>and which</w:t>
      </w:r>
      <w:r w:rsidR="002F2088" w:rsidRPr="0011187D">
        <w:t xml:space="preserve"> remains valid</w:t>
      </w:r>
      <w:r w:rsidR="00B261FF" w:rsidRPr="0011187D">
        <w:t xml:space="preserve"> </w:t>
      </w:r>
      <w:sdt>
        <w:sdtPr>
          <w:id w:val="-1877690243"/>
          <w:citation/>
        </w:sdtPr>
        <w:sdtEndPr/>
        <w:sdtContent>
          <w:r w:rsidR="00B261FF" w:rsidRPr="0011187D">
            <w:fldChar w:fldCharType="begin"/>
          </w:r>
          <w:r w:rsidR="00B261FF" w:rsidRPr="0011187D">
            <w:instrText xml:space="preserve">CITATION ONR421 \l 2057 </w:instrText>
          </w:r>
          <w:r w:rsidR="00B261FF" w:rsidRPr="0011187D">
            <w:fldChar w:fldCharType="separate"/>
          </w:r>
          <w:r w:rsidR="00B261FF" w:rsidRPr="0011187D">
            <w:rPr>
              <w:noProof/>
            </w:rPr>
            <w:t>[6]</w:t>
          </w:r>
          <w:r w:rsidR="00B261FF" w:rsidRPr="0011187D">
            <w:fldChar w:fldCharType="end"/>
          </w:r>
        </w:sdtContent>
      </w:sdt>
      <w:r w:rsidR="002F2088" w:rsidRPr="0011187D">
        <w:t>.</w:t>
      </w:r>
    </w:p>
    <w:p w14:paraId="1B9C9C59" w14:textId="77777777" w:rsidR="00CC1562" w:rsidRPr="00265767" w:rsidRDefault="00CC1562" w:rsidP="0014764E">
      <w:pPr>
        <w:pStyle w:val="F9-Paragraph"/>
      </w:pPr>
      <w:r w:rsidRPr="0011187D">
        <w:t xml:space="preserve">The </w:t>
      </w:r>
      <w:r w:rsidR="000866D3" w:rsidRPr="00265767">
        <w:t>D</w:t>
      </w:r>
      <w:r w:rsidR="006D6E73" w:rsidRPr="00265767">
        <w:t>epartment for Transport (DfT)</w:t>
      </w:r>
      <w:r w:rsidRPr="0011187D">
        <w:t>, along</w:t>
      </w:r>
      <w:r w:rsidR="006D6E73" w:rsidRPr="0011187D">
        <w:t xml:space="preserve"> </w:t>
      </w:r>
      <w:r w:rsidR="00D171FA" w:rsidRPr="0011187D">
        <w:t>with</w:t>
      </w:r>
      <w:r w:rsidRPr="0011187D">
        <w:t xml:space="preserve"> the</w:t>
      </w:r>
      <w:r w:rsidR="00D171FA" w:rsidRPr="0011187D">
        <w:t xml:space="preserve"> </w:t>
      </w:r>
      <w:r w:rsidR="00C529A2" w:rsidRPr="00265767">
        <w:t>Health and Safety Executive (</w:t>
      </w:r>
      <w:r w:rsidR="00D171FA" w:rsidRPr="00265767">
        <w:t>HSE</w:t>
      </w:r>
      <w:r w:rsidR="00C529A2" w:rsidRPr="00265767">
        <w:t>)</w:t>
      </w:r>
      <w:r w:rsidRPr="00265767">
        <w:t>,</w:t>
      </w:r>
      <w:r w:rsidR="00D171FA" w:rsidRPr="00265767">
        <w:t xml:space="preserve"> </w:t>
      </w:r>
      <w:r w:rsidR="006D6E73" w:rsidRPr="00265767">
        <w:t xml:space="preserve">regulate </w:t>
      </w:r>
      <w:r w:rsidR="00F9525B" w:rsidRPr="00265767">
        <w:t xml:space="preserve">the </w:t>
      </w:r>
      <w:r w:rsidR="006D6E73" w:rsidRPr="00265767">
        <w:t xml:space="preserve">carriage </w:t>
      </w:r>
      <w:r w:rsidR="00F9525B" w:rsidRPr="00265767">
        <w:t xml:space="preserve">of </w:t>
      </w:r>
      <w:r w:rsidR="006D6E73" w:rsidRPr="00265767">
        <w:t>all classes</w:t>
      </w:r>
      <w:r w:rsidRPr="00265767">
        <w:t xml:space="preserve"> </w:t>
      </w:r>
      <w:r w:rsidR="006D6E73" w:rsidRPr="00265767">
        <w:t>of dangerous goods</w:t>
      </w:r>
      <w:r w:rsidR="006A60C3" w:rsidRPr="00265767">
        <w:t xml:space="preserve"> </w:t>
      </w:r>
      <w:r w:rsidR="0066634F" w:rsidRPr="00265767">
        <w:t>against CDG09</w:t>
      </w:r>
      <w:r w:rsidRPr="00265767">
        <w:t xml:space="preserve"> (except Class 7)</w:t>
      </w:r>
      <w:r w:rsidR="00415935" w:rsidRPr="00265767">
        <w:t>, including the security provisions within ADR Chapter 1.10</w:t>
      </w:r>
      <w:r w:rsidR="009067B8" w:rsidRPr="00265767">
        <w:t xml:space="preserve"> </w:t>
      </w:r>
      <w:sdt>
        <w:sdtPr>
          <w:id w:val="473802829"/>
          <w:citation/>
        </w:sdtPr>
        <w:sdtEndPr/>
        <w:sdtContent>
          <w:r w:rsidR="009067B8" w:rsidRPr="00265767">
            <w:fldChar w:fldCharType="begin"/>
          </w:r>
          <w:r w:rsidR="009067B8" w:rsidRPr="00265767">
            <w:instrText xml:space="preserve"> CITATION Eco23 \l 2057 </w:instrText>
          </w:r>
          <w:r w:rsidR="009067B8" w:rsidRPr="00265767">
            <w:fldChar w:fldCharType="separate"/>
          </w:r>
          <w:r w:rsidR="009067B8" w:rsidRPr="00265767">
            <w:rPr>
              <w:noProof/>
            </w:rPr>
            <w:t>[4]</w:t>
          </w:r>
          <w:r w:rsidR="009067B8" w:rsidRPr="00265767">
            <w:fldChar w:fldCharType="end"/>
          </w:r>
        </w:sdtContent>
      </w:sdt>
      <w:r w:rsidR="0066634F" w:rsidRPr="00265767">
        <w:t>.</w:t>
      </w:r>
      <w:r w:rsidR="009067B8" w:rsidRPr="00265767">
        <w:t xml:space="preserve"> </w:t>
      </w:r>
    </w:p>
    <w:p w14:paraId="05D10D11" w14:textId="4576FDFE" w:rsidR="00CC1562" w:rsidRPr="00265767" w:rsidRDefault="00415935" w:rsidP="0014764E">
      <w:pPr>
        <w:pStyle w:val="F9-Paragraph"/>
      </w:pPr>
      <w:r w:rsidRPr="00265767">
        <w:t xml:space="preserve">The security requirements for carriage of Class 7 dangerous goods are the </w:t>
      </w:r>
      <w:r w:rsidR="004576F4">
        <w:t>similar to</w:t>
      </w:r>
      <w:r w:rsidRPr="00265767">
        <w:t xml:space="preserve"> those for other classes of dangerous goods</w:t>
      </w:r>
      <w:r w:rsidR="001F5CB8" w:rsidRPr="00265767">
        <w:t xml:space="preserve">, and ONR’s understanding of these is aligned with </w:t>
      </w:r>
      <w:proofErr w:type="spellStart"/>
      <w:r w:rsidR="001F5CB8" w:rsidRPr="00265767">
        <w:t>DfT</w:t>
      </w:r>
      <w:r w:rsidRPr="00265767">
        <w:t>.</w:t>
      </w:r>
      <w:proofErr w:type="spellEnd"/>
      <w:r w:rsidR="009067B8" w:rsidRPr="00265767">
        <w:t xml:space="preserve"> </w:t>
      </w:r>
    </w:p>
    <w:p w14:paraId="606F1971" w14:textId="0308ACE2" w:rsidR="001F5CB8" w:rsidRPr="00265767" w:rsidRDefault="00415935" w:rsidP="0014764E">
      <w:pPr>
        <w:pStyle w:val="F9-Paragraph"/>
      </w:pPr>
      <w:r w:rsidRPr="00265767">
        <w:t>DfT publishes</w:t>
      </w:r>
      <w:r w:rsidR="00AA5C47" w:rsidRPr="00265767">
        <w:t xml:space="preserve"> guidance </w:t>
      </w:r>
      <w:r w:rsidR="000D3C6E" w:rsidRPr="00265767">
        <w:t xml:space="preserve">to industry </w:t>
      </w:r>
      <w:r w:rsidRPr="00265767">
        <w:t xml:space="preserve">which </w:t>
      </w:r>
      <w:r w:rsidR="00EE5BAF" w:rsidRPr="00265767">
        <w:t xml:space="preserve">is intended </w:t>
      </w:r>
      <w:r w:rsidR="0024464E" w:rsidRPr="00265767">
        <w:t>to facilitate compliance with CDG09</w:t>
      </w:r>
      <w:r w:rsidR="00892607" w:rsidRPr="00265767">
        <w:t xml:space="preserve"> </w:t>
      </w:r>
      <w:sdt>
        <w:sdtPr>
          <w:id w:val="1772437986"/>
          <w:citation/>
        </w:sdtPr>
        <w:sdtEndPr/>
        <w:sdtContent>
          <w:r w:rsidR="00892607" w:rsidRPr="00265767">
            <w:fldChar w:fldCharType="begin"/>
          </w:r>
          <w:r w:rsidR="00892607" w:rsidRPr="00265767">
            <w:instrText xml:space="preserve"> CITATION DfT24 \l 2057 </w:instrText>
          </w:r>
          <w:r w:rsidR="00892607" w:rsidRPr="00265767">
            <w:fldChar w:fldCharType="separate"/>
          </w:r>
          <w:r w:rsidR="00892607" w:rsidRPr="00265767">
            <w:rPr>
              <w:noProof/>
            </w:rPr>
            <w:t>[7]</w:t>
          </w:r>
          <w:r w:rsidR="00892607" w:rsidRPr="00265767">
            <w:fldChar w:fldCharType="end"/>
          </w:r>
        </w:sdtContent>
      </w:sdt>
      <w:r w:rsidRPr="00265767">
        <w:t>; this is periodically reviewed and updated.</w:t>
      </w:r>
      <w:r w:rsidR="009067B8" w:rsidRPr="00265767">
        <w:t xml:space="preserve"> </w:t>
      </w:r>
      <w:r w:rsidRPr="00265767">
        <w:t xml:space="preserve">ONR’s guidance to industry on carriage of Class 7 </w:t>
      </w:r>
      <w:r w:rsidR="001F5CB8" w:rsidRPr="00265767">
        <w:t>dangerous goods</w:t>
      </w:r>
      <w:r w:rsidRPr="00265767">
        <w:t xml:space="preserve"> </w:t>
      </w:r>
      <w:sdt>
        <w:sdtPr>
          <w:id w:val="-402761654"/>
          <w:citation/>
        </w:sdtPr>
        <w:sdtEndPr/>
        <w:sdtContent>
          <w:r w:rsidR="00CC1562" w:rsidRPr="00265767">
            <w:fldChar w:fldCharType="begin"/>
          </w:r>
          <w:r w:rsidR="00CC1562" w:rsidRPr="00265767">
            <w:instrText xml:space="preserve"> CITATION ONR421 \l 2057 </w:instrText>
          </w:r>
          <w:r w:rsidR="00CC1562" w:rsidRPr="00265767">
            <w:fldChar w:fldCharType="separate"/>
          </w:r>
          <w:r w:rsidR="00CC1562" w:rsidRPr="00265767">
            <w:rPr>
              <w:noProof/>
            </w:rPr>
            <w:t>[6]</w:t>
          </w:r>
          <w:r w:rsidR="00CC1562" w:rsidRPr="00265767">
            <w:fldChar w:fldCharType="end"/>
          </w:r>
        </w:sdtContent>
      </w:sdt>
      <w:r w:rsidRPr="00265767">
        <w:t xml:space="preserve"> is modelled on DfT’s guidance, with </w:t>
      </w:r>
      <w:r w:rsidR="001F5CB8" w:rsidRPr="00265767">
        <w:t>the requirements specific to Class 7 dangerous goods</w:t>
      </w:r>
      <w:r w:rsidRPr="00265767">
        <w:t xml:space="preserve"> </w:t>
      </w:r>
      <w:r w:rsidR="001F5CB8" w:rsidRPr="00265767">
        <w:t>included.</w:t>
      </w:r>
      <w:r w:rsidR="009067B8" w:rsidRPr="00265767">
        <w:t xml:space="preserve"> </w:t>
      </w:r>
      <w:r w:rsidR="00C529A2" w:rsidRPr="00265767">
        <w:t>T</w:t>
      </w:r>
      <w:r w:rsidR="00EC73F8" w:rsidRPr="00265767">
        <w:t>h</w:t>
      </w:r>
      <w:r w:rsidR="00F255C6" w:rsidRPr="00265767">
        <w:t>is</w:t>
      </w:r>
      <w:r w:rsidR="00EC73F8" w:rsidRPr="00265767">
        <w:t xml:space="preserve"> guidance</w:t>
      </w:r>
      <w:r w:rsidR="00390B70" w:rsidRPr="00265767">
        <w:t xml:space="preserve"> provides more detail on regulatory expectations </w:t>
      </w:r>
      <w:r w:rsidR="005F1E4F" w:rsidRPr="00265767">
        <w:t>which will assist inspectors in judging dutyholder compliance.</w:t>
      </w:r>
      <w:r w:rsidR="009067B8" w:rsidRPr="00265767">
        <w:t xml:space="preserve"> </w:t>
      </w:r>
      <w:r w:rsidR="005F1E4F" w:rsidRPr="00265767">
        <w:t xml:space="preserve">Some aspects have been retained from </w:t>
      </w:r>
      <w:r w:rsidR="0070741C" w:rsidRPr="00265767">
        <w:t>the previous revision of DfT’s guidance to industry as ONR considers them to be of benefit to inspecto</w:t>
      </w:r>
      <w:r w:rsidR="00D87CB7" w:rsidRPr="00265767">
        <w:t>rs</w:t>
      </w:r>
      <w:r w:rsidR="00FC205B" w:rsidRPr="00265767">
        <w:t>.</w:t>
      </w:r>
      <w:r w:rsidR="009067B8" w:rsidRPr="00265767">
        <w:t xml:space="preserve"> </w:t>
      </w:r>
    </w:p>
    <w:p w14:paraId="26B665F4" w14:textId="170E3843" w:rsidR="00721711" w:rsidRPr="0011187D" w:rsidRDefault="004F1F56" w:rsidP="0014764E">
      <w:pPr>
        <w:pStyle w:val="F9-Paragraph"/>
      </w:pPr>
      <w:r w:rsidRPr="00265767">
        <w:t xml:space="preserve">ONR regards </w:t>
      </w:r>
      <w:r w:rsidR="00FC205B" w:rsidRPr="00265767">
        <w:t xml:space="preserve">DfT’s guidance </w:t>
      </w:r>
      <w:r w:rsidRPr="00265767">
        <w:t>as</w:t>
      </w:r>
      <w:r w:rsidR="00443508" w:rsidRPr="00265767">
        <w:t xml:space="preserve"> relevant good practice</w:t>
      </w:r>
      <w:r w:rsidRPr="00265767">
        <w:t xml:space="preserve"> (RGP)</w:t>
      </w:r>
      <w:r w:rsidR="0093162B" w:rsidRPr="0011187D">
        <w:t xml:space="preserve"> and </w:t>
      </w:r>
      <w:r w:rsidR="00FC205B" w:rsidRPr="0011187D">
        <w:t xml:space="preserve">it </w:t>
      </w:r>
      <w:r w:rsidR="0093162B" w:rsidRPr="0011187D">
        <w:t xml:space="preserve">can be viewed as an Established Standard for the purposes of the ONR </w:t>
      </w:r>
      <w:r w:rsidR="00EE5BAF" w:rsidRPr="0011187D">
        <w:t>Enforcement Management Model (</w:t>
      </w:r>
      <w:r w:rsidR="0093162B" w:rsidRPr="0011187D">
        <w:t>EMM</w:t>
      </w:r>
      <w:r w:rsidR="00EE5BAF" w:rsidRPr="0011187D">
        <w:t>)</w:t>
      </w:r>
      <w:r w:rsidR="00892607" w:rsidRPr="0011187D">
        <w:t xml:space="preserve"> </w:t>
      </w:r>
      <w:sdt>
        <w:sdtPr>
          <w:id w:val="-1682427737"/>
          <w:citation/>
        </w:sdtPr>
        <w:sdtEndPr/>
        <w:sdtContent>
          <w:r w:rsidR="00892607" w:rsidRPr="0011187D">
            <w:fldChar w:fldCharType="begin"/>
          </w:r>
          <w:r w:rsidR="00892607" w:rsidRPr="0011187D">
            <w:instrText xml:space="preserve"> CITATION ONR27 \l 2057 </w:instrText>
          </w:r>
          <w:r w:rsidR="00892607" w:rsidRPr="0011187D">
            <w:fldChar w:fldCharType="separate"/>
          </w:r>
          <w:r w:rsidR="00892607" w:rsidRPr="0011187D">
            <w:rPr>
              <w:noProof/>
            </w:rPr>
            <w:t>[8]</w:t>
          </w:r>
          <w:r w:rsidR="00892607" w:rsidRPr="0011187D">
            <w:fldChar w:fldCharType="end"/>
          </w:r>
        </w:sdtContent>
      </w:sdt>
      <w:r w:rsidR="008E3502" w:rsidRPr="0011187D">
        <w:t>.</w:t>
      </w:r>
      <w:r w:rsidR="009067B8" w:rsidRPr="0011187D">
        <w:t xml:space="preserve"> </w:t>
      </w:r>
    </w:p>
    <w:p w14:paraId="5CC8B536" w14:textId="77777777" w:rsidR="0091268C" w:rsidRPr="00C83882" w:rsidRDefault="0091268C" w:rsidP="0014764E">
      <w:pPr>
        <w:pStyle w:val="Heading2"/>
      </w:pPr>
      <w:bookmarkStart w:id="6" w:name="_Toc181715324"/>
      <w:bookmarkStart w:id="7" w:name="_Toc189558133"/>
      <w:r w:rsidRPr="00C83882">
        <w:t xml:space="preserve">Relationship between CDG09 and </w:t>
      </w:r>
      <w:r>
        <w:t>other legislation applicable to transport of radioactive material</w:t>
      </w:r>
      <w:bookmarkEnd w:id="6"/>
      <w:bookmarkEnd w:id="7"/>
    </w:p>
    <w:p w14:paraId="1ADCB635" w14:textId="217F7C74" w:rsidR="0091268C" w:rsidRPr="007632F1" w:rsidRDefault="0091268C" w:rsidP="0014764E">
      <w:pPr>
        <w:pStyle w:val="F9-Paragraph"/>
      </w:pPr>
      <w:r w:rsidRPr="00C83882">
        <w:t xml:space="preserve">Nuclear material as identified in CDG09 Regulation 18 is not subject to </w:t>
      </w:r>
      <w:r w:rsidR="00B66CE3">
        <w:t xml:space="preserve">the </w:t>
      </w:r>
      <w:r w:rsidRPr="007632F1">
        <w:t>security requirements of CDG09, ADR and RID. It is subject to the Nuclear Industries Security Regulations (NISR) 2003</w:t>
      </w:r>
      <w:r w:rsidR="00801E0A" w:rsidRPr="007632F1">
        <w:t xml:space="preserve"> </w:t>
      </w:r>
      <w:sdt>
        <w:sdtPr>
          <w:id w:val="-1017618901"/>
          <w:citation/>
        </w:sdtPr>
        <w:sdtEndPr/>
        <w:sdtContent>
          <w:r w:rsidR="00892607">
            <w:fldChar w:fldCharType="begin"/>
          </w:r>
          <w:r w:rsidR="00892607">
            <w:instrText xml:space="preserve"> CITATION HMG032 \l 2057 </w:instrText>
          </w:r>
          <w:r w:rsidR="00892607">
            <w:fldChar w:fldCharType="separate"/>
          </w:r>
          <w:r w:rsidR="00892607" w:rsidRPr="00892607">
            <w:rPr>
              <w:noProof/>
            </w:rPr>
            <w:t>[9]</w:t>
          </w:r>
          <w:r w:rsidR="00892607">
            <w:fldChar w:fldCharType="end"/>
          </w:r>
        </w:sdtContent>
      </w:sdt>
      <w:r w:rsidRPr="007632F1">
        <w:t>.</w:t>
      </w:r>
      <w:r w:rsidR="009067B8">
        <w:t xml:space="preserve"> </w:t>
      </w:r>
      <w:r w:rsidR="00783164" w:rsidRPr="007632F1">
        <w:t xml:space="preserve">Specific </w:t>
      </w:r>
      <w:r w:rsidR="00A61DA1" w:rsidRPr="007632F1">
        <w:t xml:space="preserve">guidance for </w:t>
      </w:r>
      <w:r w:rsidR="00866A51" w:rsidRPr="007632F1">
        <w:t>ONR</w:t>
      </w:r>
      <w:r w:rsidR="00A0546E" w:rsidRPr="007632F1">
        <w:t xml:space="preserve"> </w:t>
      </w:r>
      <w:r w:rsidR="00A61DA1" w:rsidRPr="007632F1">
        <w:t>inspectors</w:t>
      </w:r>
      <w:r w:rsidR="00D27F95" w:rsidRPr="007632F1">
        <w:t xml:space="preserve"> has been produced </w:t>
      </w:r>
      <w:r w:rsidR="00A0546E" w:rsidRPr="007632F1">
        <w:t>relating to</w:t>
      </w:r>
      <w:r w:rsidR="00D27F95" w:rsidRPr="007632F1">
        <w:t xml:space="preserve"> the application of NISR</w:t>
      </w:r>
      <w:r w:rsidR="00112116" w:rsidRPr="007632F1">
        <w:t xml:space="preserve"> to transport</w:t>
      </w:r>
      <w:r w:rsidR="00326D59" w:rsidRPr="007632F1">
        <w:t xml:space="preserve"> of </w:t>
      </w:r>
      <w:r w:rsidR="003C0ECE" w:rsidRPr="007632F1">
        <w:t>civil nuclear material within the UK</w:t>
      </w:r>
      <w:r w:rsidR="002A3E6C" w:rsidRPr="007632F1">
        <w:t xml:space="preserve"> </w:t>
      </w:r>
      <w:sdt>
        <w:sdtPr>
          <w:id w:val="669905248"/>
          <w:citation/>
        </w:sdtPr>
        <w:sdtEndPr/>
        <w:sdtContent>
          <w:r w:rsidR="0084510B">
            <w:fldChar w:fldCharType="begin"/>
          </w:r>
          <w:r w:rsidR="0084510B">
            <w:instrText xml:space="preserve"> CITATION ONR524 \l 2057 </w:instrText>
          </w:r>
          <w:r w:rsidR="0084510B">
            <w:fldChar w:fldCharType="separate"/>
          </w:r>
          <w:r w:rsidR="0084510B" w:rsidRPr="0084510B">
            <w:rPr>
              <w:noProof/>
            </w:rPr>
            <w:t>[10]</w:t>
          </w:r>
          <w:r w:rsidR="0084510B">
            <w:fldChar w:fldCharType="end"/>
          </w:r>
        </w:sdtContent>
      </w:sdt>
      <w:r w:rsidRPr="007632F1">
        <w:t>.</w:t>
      </w:r>
      <w:r w:rsidR="009067B8">
        <w:t xml:space="preserve"> </w:t>
      </w:r>
      <w:r w:rsidR="00CA0E11" w:rsidRPr="007632F1">
        <w:t xml:space="preserve">Table 3 </w:t>
      </w:r>
      <w:r w:rsidR="000B0C5E">
        <w:t xml:space="preserve">of NISR </w:t>
      </w:r>
      <w:r w:rsidR="00CA0E11" w:rsidRPr="007632F1">
        <w:t>presents categories of nuclear material and is reproduced</w:t>
      </w:r>
      <w:r w:rsidR="006373E7" w:rsidRPr="007632F1">
        <w:t xml:space="preserve"> </w:t>
      </w:r>
      <w:r w:rsidR="00CA0E11" w:rsidRPr="007632F1">
        <w:t xml:space="preserve">in </w:t>
      </w:r>
      <w:hyperlink w:anchor="_Appendix_C_–" w:history="1">
        <w:r w:rsidR="00CA0E11" w:rsidRPr="0084510B">
          <w:rPr>
            <w:rStyle w:val="Hyperlink"/>
          </w:rPr>
          <w:t>Appendix C</w:t>
        </w:r>
      </w:hyperlink>
      <w:r w:rsidR="00CA0E11" w:rsidRPr="007632F1">
        <w:t>.</w:t>
      </w:r>
      <w:r w:rsidR="009067B8">
        <w:t xml:space="preserve"> </w:t>
      </w:r>
    </w:p>
    <w:p w14:paraId="481643BF" w14:textId="77777777" w:rsidR="0014764E" w:rsidRDefault="0014764E" w:rsidP="0014764E">
      <w:pPr>
        <w:pStyle w:val="F9-Paragraph"/>
        <w:sectPr w:rsidR="0014764E" w:rsidSect="00B23A5E">
          <w:pgSz w:w="11906" w:h="16838" w:code="9"/>
          <w:pgMar w:top="1440" w:right="1440" w:bottom="1440" w:left="1440" w:header="397" w:footer="397" w:gutter="0"/>
          <w:cols w:space="312"/>
          <w:docGrid w:linePitch="360"/>
        </w:sectPr>
      </w:pPr>
    </w:p>
    <w:p w14:paraId="728C57F8" w14:textId="142CE970" w:rsidR="00B93813" w:rsidRPr="00EA4CDF" w:rsidRDefault="00DD4046" w:rsidP="0014764E">
      <w:pPr>
        <w:pStyle w:val="F9-Paragraph"/>
      </w:pPr>
      <w:r w:rsidRPr="00265767">
        <w:lastRenderedPageBreak/>
        <w:t>ONR regulate sealed sourc</w:t>
      </w:r>
      <w:r w:rsidR="005A7444" w:rsidRPr="00265767">
        <w:t>es on nuclear sites</w:t>
      </w:r>
      <w:r w:rsidRPr="00265767">
        <w:t>.</w:t>
      </w:r>
      <w:r w:rsidR="007F2357" w:rsidRPr="00265767">
        <w:t xml:space="preserve"> </w:t>
      </w:r>
      <w:r w:rsidRPr="00265767">
        <w:t xml:space="preserve">Otherwise, </w:t>
      </w:r>
      <w:r w:rsidR="007F2357" w:rsidRPr="00265767">
        <w:t>t</w:t>
      </w:r>
      <w:r w:rsidR="00E6663A" w:rsidRPr="00265767">
        <w:t xml:space="preserve">he keeping and use </w:t>
      </w:r>
      <w:r w:rsidR="00897ACC" w:rsidRPr="00265767">
        <w:t xml:space="preserve">(including security) </w:t>
      </w:r>
      <w:r w:rsidR="0091268C" w:rsidRPr="00265767">
        <w:t>of sealed</w:t>
      </w:r>
      <w:r w:rsidR="00D0015A" w:rsidRPr="00265767">
        <w:t xml:space="preserve"> </w:t>
      </w:r>
      <w:r w:rsidR="0091268C" w:rsidRPr="00265767">
        <w:t>sources</w:t>
      </w:r>
      <w:r w:rsidR="008A19C9" w:rsidRPr="00265767">
        <w:t xml:space="preserve"> in </w:t>
      </w:r>
      <w:r w:rsidR="00884FD3" w:rsidRPr="00265767">
        <w:t>IAEA Categories 1-5</w:t>
      </w:r>
      <w:r w:rsidR="00940D0A" w:rsidRPr="00EA4CDF">
        <w:t xml:space="preserve"> </w:t>
      </w:r>
      <w:r w:rsidR="0091268C" w:rsidRPr="00265767">
        <w:t xml:space="preserve">is regulated by the </w:t>
      </w:r>
      <w:r w:rsidR="006373E7" w:rsidRPr="00265767">
        <w:t>e</w:t>
      </w:r>
      <w:r w:rsidR="0091268C" w:rsidRPr="00265767">
        <w:t xml:space="preserve">nvironment </w:t>
      </w:r>
      <w:r w:rsidR="006373E7" w:rsidRPr="00265767">
        <w:t>a</w:t>
      </w:r>
      <w:r w:rsidR="0091268C" w:rsidRPr="00265767">
        <w:t>gencies</w:t>
      </w:r>
      <w:r w:rsidR="0084510B" w:rsidRPr="00265767">
        <w:t>.</w:t>
      </w:r>
      <w:r w:rsidR="007C3151" w:rsidRPr="00265767">
        <w:t xml:space="preserve"> </w:t>
      </w:r>
      <w:r w:rsidR="0094501F" w:rsidRPr="00265767">
        <w:t xml:space="preserve">This includes </w:t>
      </w:r>
      <w:r w:rsidR="000872F8" w:rsidRPr="00265767">
        <w:t>m</w:t>
      </w:r>
      <w:r w:rsidR="0094501F" w:rsidRPr="00265767">
        <w:t xml:space="preserve">obile </w:t>
      </w:r>
      <w:r w:rsidR="000872F8" w:rsidRPr="00265767">
        <w:t>r</w:t>
      </w:r>
      <w:r w:rsidR="0094501F" w:rsidRPr="00265767">
        <w:t xml:space="preserve">adioactive </w:t>
      </w:r>
      <w:r w:rsidR="000872F8" w:rsidRPr="00265767">
        <w:t>a</w:t>
      </w:r>
      <w:r w:rsidR="0094501F" w:rsidRPr="00265767">
        <w:t xml:space="preserve">pparatus </w:t>
      </w:r>
      <w:r w:rsidR="00D5073C" w:rsidRPr="00265767">
        <w:t xml:space="preserve">(MRA) </w:t>
      </w:r>
      <w:r w:rsidR="00374FE2" w:rsidRPr="00265767">
        <w:t xml:space="preserve">both at the ‘home base’ and at the deployment site. </w:t>
      </w:r>
      <w:r w:rsidR="00BA14B9" w:rsidRPr="00265767">
        <w:t xml:space="preserve"> </w:t>
      </w:r>
      <w:r w:rsidR="00613C81" w:rsidRPr="00265767">
        <w:t>Permitted storage refers to storage at a location permitted by one of the environment agencies</w:t>
      </w:r>
      <w:r w:rsidR="00883BD2" w:rsidRPr="00265767">
        <w:rPr>
          <w:rStyle w:val="FootnoteReference"/>
        </w:rPr>
        <w:footnoteReference w:id="2"/>
      </w:r>
      <w:r w:rsidR="00613C81" w:rsidRPr="00265767">
        <w:t xml:space="preserve">. </w:t>
      </w:r>
      <w:r w:rsidR="00EE45F7" w:rsidRPr="00265767">
        <w:t>S</w:t>
      </w:r>
      <w:r w:rsidR="004B5E08" w:rsidRPr="00265767">
        <w:t xml:space="preserve">ecurity requirements </w:t>
      </w:r>
      <w:r w:rsidR="003B5621" w:rsidRPr="00265767">
        <w:t xml:space="preserve">for sealed sources in IAEA </w:t>
      </w:r>
      <w:r w:rsidR="00AB7BDB" w:rsidRPr="00265767">
        <w:t>C</w:t>
      </w:r>
      <w:r w:rsidR="003B5621" w:rsidRPr="00265767">
        <w:t>ategories 1-4</w:t>
      </w:r>
      <w:r w:rsidR="00884FD3" w:rsidRPr="00265767">
        <w:rPr>
          <w:rStyle w:val="FootnoteReference"/>
        </w:rPr>
        <w:footnoteReference w:id="3"/>
      </w:r>
      <w:r w:rsidR="003B5621" w:rsidRPr="00265767">
        <w:t xml:space="preserve"> </w:t>
      </w:r>
      <w:r w:rsidR="007A1AA0" w:rsidRPr="00265767">
        <w:t>GB</w:t>
      </w:r>
      <w:r w:rsidR="00A53137" w:rsidRPr="00265767">
        <w:t xml:space="preserve"> </w:t>
      </w:r>
      <w:r w:rsidR="004B5E08" w:rsidRPr="00265767">
        <w:t xml:space="preserve">are set out in </w:t>
      </w:r>
      <w:r w:rsidR="00532F33" w:rsidRPr="00265767">
        <w:t xml:space="preserve">a </w:t>
      </w:r>
      <w:r w:rsidR="004B5E08" w:rsidRPr="00265767">
        <w:t>guidance</w:t>
      </w:r>
      <w:r w:rsidR="00532F33" w:rsidRPr="00265767">
        <w:t xml:space="preserve"> document</w:t>
      </w:r>
      <w:r w:rsidR="004B5E08" w:rsidRPr="00265767">
        <w:t xml:space="preserve"> </w:t>
      </w:r>
      <w:r w:rsidR="00F735C5" w:rsidRPr="00265767">
        <w:t xml:space="preserve">that is available to </w:t>
      </w:r>
      <w:r w:rsidR="00B93813" w:rsidRPr="00265767">
        <w:t>permit holders</w:t>
      </w:r>
      <w:r w:rsidR="00EE45F7" w:rsidRPr="00265767">
        <w:rPr>
          <w:rStyle w:val="FootnoteReference"/>
        </w:rPr>
        <w:footnoteReference w:id="4"/>
      </w:r>
      <w:r w:rsidR="0091268C" w:rsidRPr="00265767">
        <w:t>.</w:t>
      </w:r>
      <w:r w:rsidR="009067B8" w:rsidRPr="00EA4CDF">
        <w:t xml:space="preserve"> </w:t>
      </w:r>
    </w:p>
    <w:p w14:paraId="06CB5811" w14:textId="159539FF" w:rsidR="006A0994" w:rsidRPr="00265767" w:rsidRDefault="002C29D3" w:rsidP="00265767">
      <w:pPr>
        <w:pStyle w:val="F9-Paragraph"/>
        <w:numPr>
          <w:ilvl w:val="0"/>
          <w:numId w:val="0"/>
        </w:numPr>
        <w:ind w:left="851"/>
      </w:pPr>
      <w:r w:rsidRPr="00EA4CDF">
        <w:t>In</w:t>
      </w:r>
      <w:r w:rsidR="009910A6" w:rsidRPr="00EA4CDF">
        <w:t>-</w:t>
      </w:r>
      <w:r w:rsidRPr="00EA4CDF">
        <w:t>transit storage</w:t>
      </w:r>
      <w:r w:rsidR="00B24231" w:rsidRPr="00EA4CDF">
        <w:rPr>
          <w:rStyle w:val="FootnoteReference"/>
        </w:rPr>
        <w:footnoteReference w:id="5"/>
      </w:r>
      <w:r w:rsidRPr="00EA4CDF">
        <w:t xml:space="preserve"> of </w:t>
      </w:r>
      <w:r w:rsidR="00EA3288" w:rsidRPr="00EA4CDF">
        <w:t xml:space="preserve">radioactive material undergoing carriage is subject </w:t>
      </w:r>
      <w:r w:rsidR="00EE45F7" w:rsidRPr="00EA4CDF">
        <w:t xml:space="preserve">to </w:t>
      </w:r>
      <w:r w:rsidR="00EA3288" w:rsidRPr="00EA4CDF">
        <w:t xml:space="preserve">ADR </w:t>
      </w:r>
      <w:r w:rsidR="00D41300" w:rsidRPr="00EA4CDF">
        <w:t xml:space="preserve">and its </w:t>
      </w:r>
      <w:r w:rsidR="00EA3288" w:rsidRPr="00EA4CDF">
        <w:t xml:space="preserve">security </w:t>
      </w:r>
      <w:r w:rsidR="00D41300" w:rsidRPr="00EA4CDF">
        <w:t>requirements.</w:t>
      </w:r>
      <w:r w:rsidR="009067B8" w:rsidRPr="00EA4CDF">
        <w:t xml:space="preserve"> </w:t>
      </w:r>
      <w:r w:rsidR="006A0994" w:rsidRPr="00265767">
        <w:rPr>
          <w:b/>
          <w:bCs/>
        </w:rPr>
        <w:t>Note</w:t>
      </w:r>
      <w:r w:rsidR="00EE45F7" w:rsidRPr="00265767">
        <w:rPr>
          <w:b/>
          <w:bCs/>
        </w:rPr>
        <w:t>:</w:t>
      </w:r>
      <w:r w:rsidR="006A0994" w:rsidRPr="00265767">
        <w:t xml:space="preserve"> </w:t>
      </w:r>
      <w:r w:rsidR="00EE45F7" w:rsidRPr="00265767">
        <w:t>W</w:t>
      </w:r>
      <w:r w:rsidR="006A0994" w:rsidRPr="00265767">
        <w:t>here the same premises are used for both permitted storage</w:t>
      </w:r>
      <w:r w:rsidR="00AB2DBE" w:rsidRPr="00265767">
        <w:rPr>
          <w:rStyle w:val="FootnoteReference"/>
        </w:rPr>
        <w:footnoteReference w:id="6"/>
      </w:r>
      <w:r w:rsidR="006A0994" w:rsidRPr="00265767">
        <w:t xml:space="preserve"> and in-transit storage, it is important to liaise with the </w:t>
      </w:r>
      <w:r w:rsidR="009910A6" w:rsidRPr="00265767">
        <w:t>e</w:t>
      </w:r>
      <w:r w:rsidR="006A0994" w:rsidRPr="00265767">
        <w:t xml:space="preserve">nvironment </w:t>
      </w:r>
      <w:r w:rsidR="009910A6" w:rsidRPr="00265767">
        <w:t>a</w:t>
      </w:r>
      <w:r w:rsidR="006A0994" w:rsidRPr="00265767">
        <w:t>gencies</w:t>
      </w:r>
      <w:r w:rsidR="00FD5E5E" w:rsidRPr="00265767">
        <w:rPr>
          <w:rStyle w:val="FootnoteReference"/>
        </w:rPr>
        <w:footnoteReference w:id="7"/>
      </w:r>
      <w:r w:rsidR="006A0994" w:rsidRPr="00265767">
        <w:t xml:space="preserve"> to ensure consistency</w:t>
      </w:r>
      <w:r w:rsidR="009F29DD" w:rsidRPr="00265767">
        <w:t xml:space="preserve"> and to ensure all regulatory requirements are met</w:t>
      </w:r>
      <w:r w:rsidR="006A0994" w:rsidRPr="00265767">
        <w:t xml:space="preserve">. </w:t>
      </w:r>
    </w:p>
    <w:p w14:paraId="54E8BA45" w14:textId="61A13415" w:rsidR="0091268C" w:rsidRDefault="0091268C" w:rsidP="0014764E">
      <w:pPr>
        <w:pStyle w:val="F9-Paragraph"/>
      </w:pPr>
      <w:r w:rsidRPr="00792CC9">
        <w:t>Although CDG09 applies to the carriage of dangerous goods by inland waterway</w:t>
      </w:r>
      <w:r w:rsidR="00EE45F7">
        <w:t>,</w:t>
      </w:r>
      <w:r w:rsidRPr="00792CC9">
        <w:t xml:space="preserve"> and makes reference to </w:t>
      </w:r>
      <w:r>
        <w:t xml:space="preserve">the </w:t>
      </w:r>
      <w:r w:rsidRPr="00802912">
        <w:t>European Agreement concerning the International Carriage of Dangerous Goods by Inland Waterways (ADN)</w:t>
      </w:r>
      <w:r w:rsidR="00EE45F7">
        <w:t xml:space="preserve"> </w:t>
      </w:r>
      <w:sdt>
        <w:sdtPr>
          <w:id w:val="606777523"/>
          <w:citation/>
        </w:sdtPr>
        <w:sdtEndPr/>
        <w:sdtContent>
          <w:r w:rsidR="00EE45F7">
            <w:fldChar w:fldCharType="begin"/>
          </w:r>
          <w:r w:rsidR="00EE45F7">
            <w:instrText xml:space="preserve"> CITATION Uni19 \l 2057 </w:instrText>
          </w:r>
          <w:r w:rsidR="00EE45F7">
            <w:fldChar w:fldCharType="separate"/>
          </w:r>
          <w:r w:rsidR="00EE45F7" w:rsidRPr="00EE45F7">
            <w:rPr>
              <w:noProof/>
            </w:rPr>
            <w:t>[11]</w:t>
          </w:r>
          <w:r w:rsidR="00EE45F7">
            <w:fldChar w:fldCharType="end"/>
          </w:r>
        </w:sdtContent>
      </w:sdt>
      <w:r w:rsidRPr="00792CC9">
        <w:t xml:space="preserve">, it is limited </w:t>
      </w:r>
      <w:r>
        <w:t>in its application</w:t>
      </w:r>
      <w:r w:rsidRPr="00792CC9">
        <w:t xml:space="preserve"> (CDG09 Regulation 4(2) refers). </w:t>
      </w:r>
      <w:r w:rsidR="00EE45F7">
        <w:br/>
      </w:r>
      <w:r w:rsidRPr="00792CC9">
        <w:t>Consequently, this guidance only make</w:t>
      </w:r>
      <w:r w:rsidR="00BE76CE">
        <w:t>s</w:t>
      </w:r>
      <w:r w:rsidRPr="00792CC9">
        <w:t xml:space="preserve"> reference to </w:t>
      </w:r>
      <w:r>
        <w:t>RID</w:t>
      </w:r>
      <w:r w:rsidRPr="00792CC9">
        <w:t xml:space="preserve"> and </w:t>
      </w:r>
      <w:r>
        <w:t>ADR.</w:t>
      </w:r>
    </w:p>
    <w:p w14:paraId="33AD3173" w14:textId="77777777" w:rsidR="00BD366B" w:rsidRDefault="00BD366B" w:rsidP="0014764E">
      <w:pPr>
        <w:pStyle w:val="Heading2"/>
        <w:sectPr w:rsidR="00BD366B" w:rsidSect="00390462">
          <w:pgSz w:w="11906" w:h="16838" w:code="9"/>
          <w:pgMar w:top="1440" w:right="1440" w:bottom="1440" w:left="1440" w:header="397" w:footer="397" w:gutter="0"/>
          <w:cols w:space="312"/>
          <w:docGrid w:linePitch="360"/>
        </w:sectPr>
      </w:pPr>
      <w:bookmarkStart w:id="8" w:name="_Toc181715325"/>
    </w:p>
    <w:p w14:paraId="546293A4" w14:textId="5A788883" w:rsidR="008D49A5" w:rsidRDefault="008D49A5" w:rsidP="0014764E">
      <w:pPr>
        <w:pStyle w:val="Heading2"/>
      </w:pPr>
      <w:bookmarkStart w:id="9" w:name="_Toc189558134"/>
      <w:r>
        <w:lastRenderedPageBreak/>
        <w:t xml:space="preserve">Scope and </w:t>
      </w:r>
      <w:r w:rsidR="0014764E">
        <w:t>ap</w:t>
      </w:r>
      <w:r>
        <w:t>plicability</w:t>
      </w:r>
      <w:bookmarkEnd w:id="8"/>
      <w:bookmarkEnd w:id="9"/>
    </w:p>
    <w:p w14:paraId="1FD26C88" w14:textId="2CA5C8E6" w:rsidR="00F53D28" w:rsidRDefault="002326B4" w:rsidP="0014764E">
      <w:pPr>
        <w:pStyle w:val="F9-Paragraph"/>
      </w:pPr>
      <w:r>
        <w:t>F</w:t>
      </w:r>
      <w:r w:rsidR="00F53D28">
        <w:t>or</w:t>
      </w:r>
      <w:r w:rsidR="00F53D28" w:rsidRPr="00BD233E">
        <w:t xml:space="preserve"> the purposes of the IAEA transport regulations</w:t>
      </w:r>
      <w:r w:rsidR="00EB133C">
        <w:t>,</w:t>
      </w:r>
      <w:r w:rsidR="00F53D28" w:rsidRPr="00BD233E">
        <w:t xml:space="preserve"> upon which the provisions of ADR and RID are based</w:t>
      </w:r>
      <w:r w:rsidR="00EB133C">
        <w:t>,</w:t>
      </w:r>
      <w:r>
        <w:t xml:space="preserve"> </w:t>
      </w:r>
      <w:r w:rsidR="00F53D28">
        <w:t>‘t</w:t>
      </w:r>
      <w:r w:rsidR="00F53D28" w:rsidRPr="00BD233E">
        <w:t>ransport’ ‘comprises all operations and conditions associated with, and involved in, the movement of radioactive material; these include the design, manufacture, maintenance and repair of packaging, and the preparation, consigning, loading, carriage including in-transit storage, unloading and receipt at the final destination of loads of radioactive material and packages.</w:t>
      </w:r>
      <w:r w:rsidR="009067B8">
        <w:t xml:space="preserve"> </w:t>
      </w:r>
      <w:r w:rsidR="00477F25">
        <w:t>This guidance is applicable to all the activities comprising ‘transport’</w:t>
      </w:r>
      <w:r w:rsidR="00AD5643">
        <w:t>, and</w:t>
      </w:r>
      <w:r w:rsidR="00AD5643" w:rsidRPr="00AD5643">
        <w:t xml:space="preserve"> </w:t>
      </w:r>
      <w:r w:rsidR="00AD5643">
        <w:t>aims to use plain English to aid understanding of the regulations and to describe regulatory interpretations and expectations.</w:t>
      </w:r>
    </w:p>
    <w:p w14:paraId="33320FE7" w14:textId="77777777" w:rsidR="00FC41B4" w:rsidRPr="00CC1F33" w:rsidRDefault="00FC41B4" w:rsidP="0014764E">
      <w:pPr>
        <w:pStyle w:val="F9-Paragraph"/>
      </w:pPr>
      <w:r w:rsidRPr="00CC1F33">
        <w:t xml:space="preserve">CDG09 Regulation 8 imposes an additional security requirement </w:t>
      </w:r>
      <w:r>
        <w:t>which is considered to be part of ADR Chapter 1.10</w:t>
      </w:r>
      <w:r>
        <w:rPr>
          <w:rStyle w:val="FootnoteReference"/>
        </w:rPr>
        <w:footnoteReference w:id="8"/>
      </w:r>
      <w:r w:rsidRPr="00CC1F33">
        <w:t>, as follows:</w:t>
      </w:r>
    </w:p>
    <w:p w14:paraId="271AB2EB" w14:textId="0BC81134" w:rsidR="00F32AE5" w:rsidRPr="00FE03CC" w:rsidRDefault="00CA40A1" w:rsidP="0014764E">
      <w:pPr>
        <w:pStyle w:val="F9-Paragraph"/>
        <w:numPr>
          <w:ilvl w:val="0"/>
          <w:numId w:val="0"/>
        </w:numPr>
        <w:ind w:left="851"/>
      </w:pPr>
      <w:r w:rsidRPr="00CC1F33">
        <w:t xml:space="preserve">‘A person involved in the carriage of dangerous goods must take all reasonable steps to ensure that unauthorised access to those goods is </w:t>
      </w:r>
      <w:r w:rsidRPr="00FE03CC">
        <w:t>prevented.’</w:t>
      </w:r>
    </w:p>
    <w:p w14:paraId="199E992B" w14:textId="0897B170" w:rsidR="009B30F3" w:rsidRDefault="009B30F3" w:rsidP="0014764E">
      <w:pPr>
        <w:pStyle w:val="F9-Paragraph"/>
      </w:pPr>
      <w:r w:rsidRPr="00536606">
        <w:t xml:space="preserve">The provisions laid down in ADR do not apply in the circumstances specified in ADR </w:t>
      </w:r>
      <w:r>
        <w:t xml:space="preserve">subsection </w:t>
      </w:r>
      <w:r w:rsidRPr="00536606">
        <w:t>1.7.1.4</w:t>
      </w:r>
      <w:r w:rsidR="004D30DE">
        <w:rPr>
          <w:rStyle w:val="FootnoteReference"/>
        </w:rPr>
        <w:footnoteReference w:id="9"/>
      </w:r>
      <w:r w:rsidRPr="00536606">
        <w:t>,</w:t>
      </w:r>
      <w:r w:rsidR="005B3B52">
        <w:t xml:space="preserve"> </w:t>
      </w:r>
      <w:r w:rsidR="00651720">
        <w:t xml:space="preserve">and </w:t>
      </w:r>
      <w:r w:rsidR="00334078">
        <w:t>therefore ADR security requirements do not apply</w:t>
      </w:r>
      <w:r w:rsidR="00CE5C56">
        <w:t xml:space="preserve"> under such circumstances</w:t>
      </w:r>
      <w:r w:rsidRPr="00536606">
        <w:t>.</w:t>
      </w:r>
    </w:p>
    <w:p w14:paraId="53D088EB" w14:textId="6643E127" w:rsidR="00520A1E" w:rsidRPr="00653979" w:rsidRDefault="00DE1A63" w:rsidP="0014764E">
      <w:pPr>
        <w:pStyle w:val="F9-Paragraph"/>
      </w:pPr>
      <w:r w:rsidRPr="00653979">
        <w:t xml:space="preserve">ADR </w:t>
      </w:r>
      <w:r w:rsidR="00F32AE5" w:rsidRPr="00653979">
        <w:t>C</w:t>
      </w:r>
      <w:r w:rsidRPr="00653979">
        <w:t>hapter 1.10 does not apply to the carriage of limited quantities and quantities</w:t>
      </w:r>
      <w:r w:rsidR="00A3442C" w:rsidRPr="00653979">
        <w:t xml:space="preserve"> below the levels set out in ADR subsection 1.1.</w:t>
      </w:r>
      <w:r w:rsidR="00AE14E3" w:rsidRPr="00653979">
        <w:t>3</w:t>
      </w:r>
      <w:r w:rsidR="00A3442C" w:rsidRPr="00653979">
        <w:t>.6</w:t>
      </w:r>
      <w:r w:rsidR="00AE14E3" w:rsidRPr="00653979">
        <w:t xml:space="preserve">. </w:t>
      </w:r>
      <w:r w:rsidR="00C24B4B" w:rsidRPr="00653979">
        <w:t xml:space="preserve">In accordance with ADR </w:t>
      </w:r>
      <w:r w:rsidR="00BA6F08">
        <w:t xml:space="preserve">subsection </w:t>
      </w:r>
      <w:r w:rsidR="00C24B4B" w:rsidRPr="00653979">
        <w:t>1.1.3.6.2</w:t>
      </w:r>
      <w:r w:rsidR="00057EB6">
        <w:t>,</w:t>
      </w:r>
      <w:r w:rsidR="00C24B4B" w:rsidRPr="00653979">
        <w:t xml:space="preserve"> </w:t>
      </w:r>
      <w:r w:rsidR="009C4DE4" w:rsidRPr="00653979">
        <w:t>Chapter 1.10 does not apply to the following</w:t>
      </w:r>
      <w:r w:rsidR="00AA4606">
        <w:t xml:space="preserve"> versions of </w:t>
      </w:r>
      <w:r w:rsidR="008C4721">
        <w:t>exc</w:t>
      </w:r>
      <w:r w:rsidR="00AA4606">
        <w:t>epted pa</w:t>
      </w:r>
      <w:r w:rsidR="008C4721">
        <w:t>ckages</w:t>
      </w:r>
      <w:r w:rsidR="009C4DE4" w:rsidRPr="00653979">
        <w:t>:</w:t>
      </w:r>
    </w:p>
    <w:p w14:paraId="78082FD8" w14:textId="051AB0BB" w:rsidR="009C4DE4" w:rsidRPr="00653979" w:rsidRDefault="009C4DE4" w:rsidP="0014764E">
      <w:pPr>
        <w:pStyle w:val="Bulletlist1"/>
      </w:pPr>
      <w:r w:rsidRPr="00653979">
        <w:t>UN2908</w:t>
      </w:r>
      <w:r w:rsidR="008603BB">
        <w:t xml:space="preserve"> (excepted package – empty packaging)</w:t>
      </w:r>
      <w:r w:rsidR="009067B8">
        <w:t xml:space="preserve"> </w:t>
      </w:r>
      <w:r w:rsidR="0019665B">
        <w:t>and</w:t>
      </w:r>
      <w:r w:rsidR="0099191B" w:rsidRPr="00653979">
        <w:t xml:space="preserve"> UN2909</w:t>
      </w:r>
      <w:r w:rsidR="000D0858">
        <w:t xml:space="preserve"> (excepted package – articles manufactured from natural Uranium or natural Thorium or </w:t>
      </w:r>
      <w:r w:rsidR="00377431" w:rsidRPr="00612A0E">
        <w:t xml:space="preserve">Depleted Enriched Uranium </w:t>
      </w:r>
      <w:r w:rsidR="0019665B">
        <w:t>(</w:t>
      </w:r>
      <w:r w:rsidR="00377431" w:rsidRPr="00612A0E">
        <w:t>DEU</w:t>
      </w:r>
      <w:r w:rsidR="0019665B">
        <w:t>)</w:t>
      </w:r>
      <w:r w:rsidR="00377431" w:rsidRPr="00612A0E">
        <w:t>)</w:t>
      </w:r>
      <w:r w:rsidR="0019665B">
        <w:t>.</w:t>
      </w:r>
    </w:p>
    <w:p w14:paraId="0467AEA6" w14:textId="0842C8B6" w:rsidR="00520A1E" w:rsidRPr="00653979" w:rsidRDefault="009C4DE4" w:rsidP="0014764E">
      <w:pPr>
        <w:pStyle w:val="Bulletlist1"/>
      </w:pPr>
      <w:r w:rsidRPr="00653979">
        <w:t xml:space="preserve">UN2910 </w:t>
      </w:r>
      <w:r w:rsidR="000A0E32">
        <w:t>(</w:t>
      </w:r>
      <w:r w:rsidR="0085442F">
        <w:t xml:space="preserve">excepted package – limited quantity of material) </w:t>
      </w:r>
      <w:r w:rsidR="0019665B">
        <w:t>and</w:t>
      </w:r>
      <w:r w:rsidR="0099191B" w:rsidRPr="00653979">
        <w:t xml:space="preserve"> UN2911</w:t>
      </w:r>
      <w:r w:rsidR="0085442F">
        <w:t xml:space="preserve"> (</w:t>
      </w:r>
      <w:r w:rsidR="00DC4887">
        <w:t>excepted package – instruments or articles)</w:t>
      </w:r>
      <w:r w:rsidR="0099191B" w:rsidRPr="00653979">
        <w:t xml:space="preserve"> </w:t>
      </w:r>
      <w:r w:rsidR="00CA0E4A" w:rsidRPr="00653979">
        <w:t>–</w:t>
      </w:r>
      <w:r w:rsidRPr="00653979">
        <w:t xml:space="preserve"> </w:t>
      </w:r>
      <w:r w:rsidR="00CA0E4A" w:rsidRPr="00653979">
        <w:t>if contents are below A</w:t>
      </w:r>
      <w:r w:rsidR="00CA0E4A" w:rsidRPr="00653979">
        <w:rPr>
          <w:vertAlign w:val="subscript"/>
        </w:rPr>
        <w:t>2</w:t>
      </w:r>
      <w:r w:rsidR="00CA0E4A" w:rsidRPr="00653979">
        <w:t xml:space="preserve"> limits</w:t>
      </w:r>
      <w:r w:rsidR="0099191B" w:rsidRPr="00653979">
        <w:rPr>
          <w:rStyle w:val="FootnoteReference"/>
        </w:rPr>
        <w:footnoteReference w:id="10"/>
      </w:r>
      <w:r w:rsidR="0019665B">
        <w:t>.</w:t>
      </w:r>
      <w:r w:rsidR="00CA0E4A" w:rsidRPr="00653979">
        <w:t xml:space="preserve"> </w:t>
      </w:r>
    </w:p>
    <w:bookmarkStart w:id="10" w:name="_Ref181713594"/>
    <w:p w14:paraId="05E55B7C" w14:textId="33BDA69C" w:rsidR="00E543FC" w:rsidRDefault="004764E4" w:rsidP="0014764E">
      <w:pPr>
        <w:pStyle w:val="F9-Paragraph"/>
        <w:rPr>
          <w:b/>
          <w:bCs/>
        </w:rPr>
      </w:pPr>
      <w:r>
        <w:fldChar w:fldCharType="begin"/>
      </w:r>
      <w:r>
        <w:instrText xml:space="preserve"> REF _Ref181713778 \h </w:instrText>
      </w:r>
      <w:r>
        <w:fldChar w:fldCharType="separate"/>
      </w:r>
      <w:r>
        <w:t xml:space="preserve">Figure </w:t>
      </w:r>
      <w:r>
        <w:rPr>
          <w:noProof/>
        </w:rPr>
        <w:t>1</w:t>
      </w:r>
      <w:r>
        <w:fldChar w:fldCharType="end"/>
      </w:r>
      <w:r>
        <w:t xml:space="preserve"> </w:t>
      </w:r>
      <w:r w:rsidR="00CC2822">
        <w:t xml:space="preserve">is intended to </w:t>
      </w:r>
      <w:r w:rsidR="00EF17AD">
        <w:t>assist</w:t>
      </w:r>
      <w:r w:rsidR="00CC2822">
        <w:t xml:space="preserve"> inspector</w:t>
      </w:r>
      <w:r w:rsidR="00EF17AD">
        <w:t xml:space="preserve">s in </w:t>
      </w:r>
      <w:r w:rsidR="00EB5ADC">
        <w:t>determin</w:t>
      </w:r>
      <w:r w:rsidR="00EF17AD">
        <w:t>ing</w:t>
      </w:r>
      <w:r w:rsidR="003417A1">
        <w:t xml:space="preserve"> to what extent ADR Chapter 1.10 applies to </w:t>
      </w:r>
      <w:r w:rsidR="007C412E">
        <w:t>radioactive material transports</w:t>
      </w:r>
      <w:r w:rsidR="00994A6C">
        <w:t xml:space="preserve"> (quantity relates to packaged goods as well as to carriage in tanks and bulk containers)</w:t>
      </w:r>
      <w:r w:rsidR="007C412E">
        <w:t>.</w:t>
      </w:r>
      <w:r w:rsidR="009067B8">
        <w:t xml:space="preserve"> </w:t>
      </w:r>
      <w:r w:rsidR="0019665B">
        <w:br/>
      </w:r>
      <w:r w:rsidR="00E420DD">
        <w:t>F</w:t>
      </w:r>
      <w:r w:rsidR="006B5777">
        <w:t xml:space="preserve">igure </w:t>
      </w:r>
      <w:r w:rsidR="00E420DD">
        <w:t xml:space="preserve">1 </w:t>
      </w:r>
      <w:r w:rsidR="006B5777">
        <w:t xml:space="preserve">includes </w:t>
      </w:r>
      <w:r w:rsidR="00EE146C">
        <w:t>conditions identified in ADR 1.10.</w:t>
      </w:r>
      <w:r w:rsidR="00BF6534">
        <w:t>4</w:t>
      </w:r>
      <w:r w:rsidR="007E269A">
        <w:t>.</w:t>
      </w:r>
      <w:bookmarkEnd w:id="10"/>
      <w:r w:rsidR="009067B8">
        <w:t xml:space="preserve"> </w:t>
      </w:r>
    </w:p>
    <w:p w14:paraId="639A6299" w14:textId="77777777" w:rsidR="00BD366B" w:rsidRDefault="00BD366B" w:rsidP="00FC019D">
      <w:pPr>
        <w:pStyle w:val="F9-Paragraph"/>
        <w:sectPr w:rsidR="00BD366B" w:rsidSect="00390462">
          <w:pgSz w:w="11906" w:h="16838" w:code="9"/>
          <w:pgMar w:top="1440" w:right="1440" w:bottom="1440" w:left="1440" w:header="397" w:footer="397" w:gutter="0"/>
          <w:cols w:space="312"/>
          <w:docGrid w:linePitch="360"/>
        </w:sectPr>
      </w:pPr>
    </w:p>
    <w:p w14:paraId="48CEE7E5" w14:textId="5A12413A" w:rsidR="00BD366B" w:rsidRDefault="004764E4" w:rsidP="00BD366B">
      <w:pPr>
        <w:pStyle w:val="F9-Paragraph"/>
      </w:pPr>
      <w:proofErr w:type="spellStart"/>
      <w:r>
        <w:lastRenderedPageBreak/>
        <w:t>Dutyholders</w:t>
      </w:r>
      <w:proofErr w:type="spellEnd"/>
      <w:r>
        <w:t xml:space="preserve"> are expected to be able to identify the mass and activity of all the material they transport, and will therefore understand whether ADR or NISR 2003 is applicable. Inspectors should not be in a position of having to determine whether ADR or NISR 2003 is applicable to radioactive material transports and individual carriers. If there is any ambiguity, inspectors should seek advice from the TCA cross-purpose DMG Lead and the TCA Security DMG Lead in advance of any planned inspection. </w:t>
      </w:r>
    </w:p>
    <w:p w14:paraId="5A7E3930" w14:textId="53B0C06F" w:rsidR="00FC019D" w:rsidRDefault="00BD366B" w:rsidP="00BD366B">
      <w:r>
        <w:rPr>
          <w:noProof/>
        </w:rPr>
        <mc:AlternateContent>
          <mc:Choice Requires="wpg">
            <w:drawing>
              <wp:inline distT="0" distB="0" distL="0" distR="0" wp14:anchorId="4B155EC4" wp14:editId="725C22D2">
                <wp:extent cx="5731510" cy="6282964"/>
                <wp:effectExtent l="0" t="0" r="21590" b="22860"/>
                <wp:docPr id="1431554845" name="Group 2"/>
                <wp:cNvGraphicFramePr/>
                <a:graphic xmlns:a="http://schemas.openxmlformats.org/drawingml/2006/main">
                  <a:graphicData uri="http://schemas.microsoft.com/office/word/2010/wordprocessingGroup">
                    <wpg:wgp>
                      <wpg:cNvGrpSpPr/>
                      <wpg:grpSpPr>
                        <a:xfrm>
                          <a:off x="0" y="0"/>
                          <a:ext cx="5731510" cy="6282964"/>
                          <a:chOff x="0" y="0"/>
                          <a:chExt cx="6038850" cy="6619875"/>
                        </a:xfrm>
                      </wpg:grpSpPr>
                      <wpg:grpSp>
                        <wpg:cNvPr id="318596463" name="Group 1"/>
                        <wpg:cNvGrpSpPr/>
                        <wpg:grpSpPr>
                          <a:xfrm>
                            <a:off x="76200" y="85725"/>
                            <a:ext cx="5895975" cy="6448425"/>
                            <a:chOff x="0" y="0"/>
                            <a:chExt cx="5895975" cy="6448425"/>
                          </a:xfrm>
                        </wpg:grpSpPr>
                        <wps:wsp>
                          <wps:cNvPr id="17" name="Text Box 17"/>
                          <wps:cNvSpPr txBox="1"/>
                          <wps:spPr>
                            <a:xfrm>
                              <a:off x="485775" y="1228725"/>
                              <a:ext cx="428625" cy="238125"/>
                            </a:xfrm>
                            <a:prstGeom prst="rect">
                              <a:avLst/>
                            </a:prstGeom>
                            <a:solidFill>
                              <a:schemeClr val="lt1"/>
                            </a:solidFill>
                            <a:ln w="6350">
                              <a:noFill/>
                            </a:ln>
                          </wps:spPr>
                          <wps:txbx>
                            <w:txbxContent>
                              <w:p w14:paraId="3BD61CAE" w14:textId="77777777" w:rsidR="00BD366B" w:rsidRPr="00E6565C" w:rsidRDefault="00BD366B" w:rsidP="00BD366B">
                                <w:pPr>
                                  <w:rPr>
                                    <w:b/>
                                    <w:bCs/>
                                    <w:sz w:val="20"/>
                                    <w:szCs w:val="20"/>
                                  </w:rPr>
                                </w:pPr>
                                <w:r>
                                  <w:rPr>
                                    <w:b/>
                                    <w:bCs/>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8" name="Text Box 18"/>
                          <wps:cNvSpPr txBox="1"/>
                          <wps:spPr>
                            <a:xfrm>
                              <a:off x="19050" y="1638300"/>
                              <a:ext cx="1314450" cy="723900"/>
                            </a:xfrm>
                            <a:prstGeom prst="rect">
                              <a:avLst/>
                            </a:prstGeom>
                            <a:solidFill>
                              <a:schemeClr val="lt1"/>
                            </a:solidFill>
                            <a:ln w="6350">
                              <a:solidFill>
                                <a:prstClr val="black"/>
                              </a:solidFill>
                            </a:ln>
                          </wps:spPr>
                          <wps:txbx>
                            <w:txbxContent>
                              <w:p w14:paraId="2017063F" w14:textId="77777777" w:rsidR="00BD366B" w:rsidRPr="003E3E3E" w:rsidRDefault="00BD366B" w:rsidP="00BD366B">
                                <w:pPr>
                                  <w:rPr>
                                    <w:sz w:val="20"/>
                                    <w:szCs w:val="20"/>
                                  </w:rPr>
                                </w:pPr>
                                <w:r>
                                  <w:rPr>
                                    <w:sz w:val="20"/>
                                    <w:szCs w:val="20"/>
                                  </w:rPr>
                                  <w:t xml:space="preserve">NISR 2003 is applicable, </w:t>
                                </w:r>
                                <w:r w:rsidRPr="003E3E3E">
                                  <w:rPr>
                                    <w:sz w:val="20"/>
                                    <w:szCs w:val="20"/>
                                  </w:rPr>
                                  <w:t xml:space="preserve">ADR Chapter 1.10 is </w:t>
                                </w:r>
                                <w:r w:rsidRPr="003E3E3E">
                                  <w:rPr>
                                    <w:b/>
                                    <w:bCs/>
                                    <w:sz w:val="20"/>
                                    <w:szCs w:val="20"/>
                                  </w:rPr>
                                  <w:t>not</w:t>
                                </w:r>
                                <w:r w:rsidRPr="003E3E3E">
                                  <w:rPr>
                                    <w:sz w:val="20"/>
                                    <w:szCs w:val="20"/>
                                  </w:rPr>
                                  <w:t xml:space="preserve"> applicable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1" name="Text Box 51"/>
                          <wps:cNvSpPr txBox="1"/>
                          <wps:spPr>
                            <a:xfrm>
                              <a:off x="0" y="0"/>
                              <a:ext cx="2971800" cy="1085850"/>
                            </a:xfrm>
                            <a:prstGeom prst="rect">
                              <a:avLst/>
                            </a:prstGeom>
                            <a:solidFill>
                              <a:srgbClr val="D4EFE5"/>
                            </a:solidFill>
                            <a:ln w="6350">
                              <a:solidFill>
                                <a:prstClr val="black"/>
                              </a:solidFill>
                            </a:ln>
                          </wps:spPr>
                          <wps:txbx>
                            <w:txbxContent>
                              <w:p w14:paraId="2E5759DB" w14:textId="77777777" w:rsidR="00BD366B" w:rsidRPr="00822E29" w:rsidRDefault="00BD366B" w:rsidP="00BD366B">
                                <w:pPr>
                                  <w:rPr>
                                    <w:sz w:val="20"/>
                                    <w:szCs w:val="20"/>
                                  </w:rPr>
                                </w:pPr>
                                <w:r>
                                  <w:rPr>
                                    <w:sz w:val="20"/>
                                    <w:szCs w:val="20"/>
                                  </w:rPr>
                                  <w:t xml:space="preserve">Is the material to be transported nuclear material as defined in Regulation 3(3) and 3(4) of NISR 2003? </w:t>
                                </w:r>
                              </w:p>
                              <w:p w14:paraId="681EFE86" w14:textId="77777777" w:rsidR="00BD366B" w:rsidRDefault="00BD366B" w:rsidP="00BD366B"/>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6" name="Text Box 56"/>
                          <wps:cNvSpPr txBox="1"/>
                          <wps:spPr>
                            <a:xfrm>
                              <a:off x="1933575" y="1228725"/>
                              <a:ext cx="400050" cy="238125"/>
                            </a:xfrm>
                            <a:prstGeom prst="rect">
                              <a:avLst/>
                            </a:prstGeom>
                            <a:solidFill>
                              <a:schemeClr val="lt1"/>
                            </a:solidFill>
                            <a:ln w="6350">
                              <a:noFill/>
                            </a:ln>
                          </wps:spPr>
                          <wps:txbx>
                            <w:txbxContent>
                              <w:p w14:paraId="08173DF7" w14:textId="77777777" w:rsidR="00BD366B" w:rsidRPr="00E6565C" w:rsidRDefault="00BD366B" w:rsidP="00BD366B">
                                <w:pPr>
                                  <w:rPr>
                                    <w:b/>
                                    <w:bCs/>
                                    <w:sz w:val="20"/>
                                    <w:szCs w:val="20"/>
                                  </w:rPr>
                                </w:pPr>
                                <w:r>
                                  <w:rPr>
                                    <w:b/>
                                    <w:bCs/>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 name="Text Box 5"/>
                          <wps:cNvSpPr txBox="1"/>
                          <wps:spPr>
                            <a:xfrm>
                              <a:off x="2286000" y="2838450"/>
                              <a:ext cx="428625" cy="238125"/>
                            </a:xfrm>
                            <a:prstGeom prst="rect">
                              <a:avLst/>
                            </a:prstGeom>
                            <a:solidFill>
                              <a:sysClr val="window" lastClr="FFFFFF"/>
                            </a:solidFill>
                            <a:ln w="6350">
                              <a:noFill/>
                            </a:ln>
                          </wps:spPr>
                          <wps:txbx>
                            <w:txbxContent>
                              <w:p w14:paraId="7EB0D3B1" w14:textId="77777777" w:rsidR="00BD366B" w:rsidRPr="00E6565C" w:rsidRDefault="00BD366B" w:rsidP="00BD366B">
                                <w:pPr>
                                  <w:rPr>
                                    <w:b/>
                                    <w:bCs/>
                                    <w:sz w:val="20"/>
                                    <w:szCs w:val="20"/>
                                  </w:rPr>
                                </w:pPr>
                                <w:r w:rsidRPr="00E6565C">
                                  <w:rPr>
                                    <w:b/>
                                    <w:bCs/>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 name="Text Box 6"/>
                          <wps:cNvSpPr txBox="1"/>
                          <wps:spPr>
                            <a:xfrm>
                              <a:off x="3571875" y="5867400"/>
                              <a:ext cx="1724025" cy="581025"/>
                            </a:xfrm>
                            <a:prstGeom prst="rect">
                              <a:avLst/>
                            </a:prstGeom>
                            <a:solidFill>
                              <a:sysClr val="window" lastClr="FFFFFF"/>
                            </a:solidFill>
                            <a:ln w="6350">
                              <a:solidFill>
                                <a:prstClr val="black"/>
                              </a:solidFill>
                            </a:ln>
                          </wps:spPr>
                          <wps:txbx>
                            <w:txbxContent>
                              <w:p w14:paraId="60B61886" w14:textId="77777777" w:rsidR="00BD366B" w:rsidRPr="003E3E3E" w:rsidRDefault="00BD366B" w:rsidP="00BD366B">
                                <w:pPr>
                                  <w:rPr>
                                    <w:sz w:val="20"/>
                                    <w:szCs w:val="20"/>
                                  </w:rPr>
                                </w:pPr>
                                <w:r w:rsidRPr="003E3E3E">
                                  <w:rPr>
                                    <w:sz w:val="20"/>
                                    <w:szCs w:val="20"/>
                                  </w:rPr>
                                  <w:t>ADR Chapter 1.10</w:t>
                                </w:r>
                                <w:r>
                                  <w:rPr>
                                    <w:sz w:val="20"/>
                                    <w:szCs w:val="20"/>
                                  </w:rPr>
                                  <w:t xml:space="preserve">, sections 1.10.1, 1.10.2 and </w:t>
                                </w:r>
                                <w:r w:rsidRPr="00534F9C">
                                  <w:rPr>
                                    <w:sz w:val="20"/>
                                    <w:szCs w:val="20"/>
                                  </w:rPr>
                                  <w:t xml:space="preserve">1.10.3 </w:t>
                                </w:r>
                                <w:r w:rsidRPr="000804E7">
                                  <w:rPr>
                                    <w:b/>
                                    <w:bCs/>
                                    <w:sz w:val="20"/>
                                    <w:szCs w:val="20"/>
                                  </w:rPr>
                                  <w:t>are</w:t>
                                </w:r>
                                <w:r w:rsidRPr="00534F9C">
                                  <w:rPr>
                                    <w:sz w:val="20"/>
                                    <w:szCs w:val="20"/>
                                  </w:rPr>
                                  <w:t xml:space="preserve"> applicable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 name="Text Box 7"/>
                          <wps:cNvSpPr txBox="1"/>
                          <wps:spPr>
                            <a:xfrm>
                              <a:off x="57150" y="5848350"/>
                              <a:ext cx="1714500" cy="561975"/>
                            </a:xfrm>
                            <a:prstGeom prst="rect">
                              <a:avLst/>
                            </a:prstGeom>
                            <a:solidFill>
                              <a:sysClr val="window" lastClr="FFFFFF"/>
                            </a:solidFill>
                            <a:ln w="6350">
                              <a:solidFill>
                                <a:prstClr val="black"/>
                              </a:solidFill>
                            </a:ln>
                          </wps:spPr>
                          <wps:txbx>
                            <w:txbxContent>
                              <w:p w14:paraId="44D7A3D2" w14:textId="77777777" w:rsidR="00BD366B" w:rsidRPr="003E3E3E" w:rsidRDefault="00BD366B" w:rsidP="00BD366B">
                                <w:pPr>
                                  <w:rPr>
                                    <w:sz w:val="20"/>
                                    <w:szCs w:val="20"/>
                                  </w:rPr>
                                </w:pPr>
                                <w:r w:rsidRPr="003E3E3E">
                                  <w:rPr>
                                    <w:sz w:val="20"/>
                                    <w:szCs w:val="20"/>
                                  </w:rPr>
                                  <w:t xml:space="preserve">ADR </w:t>
                                </w:r>
                                <w:r>
                                  <w:rPr>
                                    <w:sz w:val="20"/>
                                    <w:szCs w:val="20"/>
                                  </w:rPr>
                                  <w:t xml:space="preserve">Chapter 1.10 </w:t>
                                </w:r>
                                <w:r w:rsidRPr="00534F9C">
                                  <w:rPr>
                                    <w:sz w:val="20"/>
                                    <w:szCs w:val="20"/>
                                  </w:rPr>
                                  <w:t xml:space="preserve">Sections 1.10.1 and 1.10.2 </w:t>
                                </w:r>
                                <w:r w:rsidRPr="000804E7">
                                  <w:rPr>
                                    <w:b/>
                                    <w:bCs/>
                                    <w:sz w:val="20"/>
                                    <w:szCs w:val="20"/>
                                  </w:rPr>
                                  <w:t xml:space="preserve">are </w:t>
                                </w:r>
                                <w:r w:rsidRPr="00534F9C">
                                  <w:rPr>
                                    <w:sz w:val="20"/>
                                    <w:szCs w:val="20"/>
                                  </w:rPr>
                                  <w:t>applicable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 name="Text Box 8"/>
                          <wps:cNvSpPr txBox="1"/>
                          <wps:spPr>
                            <a:xfrm>
                              <a:off x="1495425" y="1628775"/>
                              <a:ext cx="4400550" cy="1042670"/>
                            </a:xfrm>
                            <a:prstGeom prst="rect">
                              <a:avLst/>
                            </a:prstGeom>
                            <a:solidFill>
                              <a:srgbClr val="D4EFE5"/>
                            </a:solidFill>
                            <a:ln w="6350">
                              <a:solidFill>
                                <a:prstClr val="black"/>
                              </a:solidFill>
                            </a:ln>
                          </wps:spPr>
                          <wps:txbx>
                            <w:txbxContent>
                              <w:p w14:paraId="1FB492A5" w14:textId="77777777" w:rsidR="00BD366B" w:rsidRDefault="00BD366B" w:rsidP="00BD366B">
                                <w:pPr>
                                  <w:rPr>
                                    <w:sz w:val="20"/>
                                    <w:szCs w:val="20"/>
                                  </w:rPr>
                                </w:pPr>
                                <w:r>
                                  <w:rPr>
                                    <w:sz w:val="20"/>
                                    <w:szCs w:val="20"/>
                                  </w:rPr>
                                  <w:t>Is the material classified as:</w:t>
                                </w:r>
                              </w:p>
                              <w:p w14:paraId="6D6A983C" w14:textId="77777777" w:rsidR="00BD366B" w:rsidRPr="000204E3" w:rsidRDefault="00BD366B" w:rsidP="00BD366B">
                                <w:pPr>
                                  <w:pStyle w:val="ListParagraph"/>
                                  <w:numPr>
                                    <w:ilvl w:val="0"/>
                                    <w:numId w:val="10"/>
                                  </w:numPr>
                                  <w:rPr>
                                    <w:sz w:val="20"/>
                                    <w:szCs w:val="20"/>
                                    <w:lang w:val="fr-FR"/>
                                  </w:rPr>
                                </w:pPr>
                                <w:r w:rsidRPr="00F6498B">
                                  <w:rPr>
                                    <w:sz w:val="20"/>
                                    <w:szCs w:val="20"/>
                                    <w:lang w:val="fr-FR"/>
                                  </w:rPr>
                                  <w:t>UN2908</w:t>
                                </w:r>
                                <w:r>
                                  <w:rPr>
                                    <w:sz w:val="20"/>
                                    <w:szCs w:val="20"/>
                                    <w:lang w:val="fr-FR"/>
                                  </w:rPr>
                                  <w:t xml:space="preserve"> or</w:t>
                                </w:r>
                                <w:r w:rsidRPr="00F6498B">
                                  <w:rPr>
                                    <w:sz w:val="20"/>
                                    <w:szCs w:val="20"/>
                                    <w:lang w:val="fr-FR"/>
                                  </w:rPr>
                                  <w:t xml:space="preserve"> UN2909</w:t>
                                </w:r>
                                <w:r>
                                  <w:rPr>
                                    <w:sz w:val="20"/>
                                    <w:szCs w:val="20"/>
                                    <w:lang w:val="fr-FR"/>
                                  </w:rPr>
                                  <w:t> ? (ADR section 1.1.3.6)</w:t>
                                </w:r>
                              </w:p>
                              <w:p w14:paraId="2D5F1CE6" w14:textId="77777777" w:rsidR="00BD366B" w:rsidRDefault="00BD366B" w:rsidP="00BD366B">
                                <w:pPr>
                                  <w:pStyle w:val="ListParagraph"/>
                                  <w:numPr>
                                    <w:ilvl w:val="0"/>
                                    <w:numId w:val="10"/>
                                  </w:numPr>
                                  <w:rPr>
                                    <w:sz w:val="20"/>
                                    <w:szCs w:val="20"/>
                                  </w:rPr>
                                </w:pPr>
                                <w:r w:rsidRPr="000204E3">
                                  <w:rPr>
                                    <w:sz w:val="20"/>
                                    <w:szCs w:val="20"/>
                                  </w:rPr>
                                  <w:t>UN2910 or UN2911 below the A</w:t>
                                </w:r>
                                <w:r w:rsidRPr="000204E3">
                                  <w:rPr>
                                    <w:sz w:val="20"/>
                                    <w:szCs w:val="20"/>
                                    <w:vertAlign w:val="subscript"/>
                                  </w:rPr>
                                  <w:t>2</w:t>
                                </w:r>
                                <w:r w:rsidRPr="000204E3">
                                  <w:rPr>
                                    <w:sz w:val="20"/>
                                    <w:szCs w:val="20"/>
                                  </w:rPr>
                                  <w:t xml:space="preserve"> limit </w:t>
                                </w:r>
                                <w:r w:rsidRPr="00F6498B">
                                  <w:rPr>
                                    <w:sz w:val="20"/>
                                    <w:szCs w:val="20"/>
                                  </w:rPr>
                                  <w:t xml:space="preserve">(ADR </w:t>
                                </w:r>
                                <w:r>
                                  <w:rPr>
                                    <w:sz w:val="20"/>
                                    <w:szCs w:val="20"/>
                                  </w:rPr>
                                  <w:t xml:space="preserve">section </w:t>
                                </w:r>
                                <w:r w:rsidRPr="00F6498B">
                                  <w:rPr>
                                    <w:sz w:val="20"/>
                                    <w:szCs w:val="20"/>
                                  </w:rPr>
                                  <w:t>1.1.3.6)</w:t>
                                </w:r>
                                <w:r>
                                  <w:rPr>
                                    <w:sz w:val="20"/>
                                    <w:szCs w:val="20"/>
                                  </w:rPr>
                                  <w:t xml:space="preserve">, </w:t>
                                </w:r>
                                <w:r w:rsidRPr="00F6498B">
                                  <w:rPr>
                                    <w:sz w:val="20"/>
                                    <w:szCs w:val="20"/>
                                  </w:rPr>
                                  <w:t>or:</w:t>
                                </w:r>
                              </w:p>
                              <w:p w14:paraId="34E47AFF" w14:textId="77777777" w:rsidR="00BD366B" w:rsidRPr="00F6498B" w:rsidRDefault="00BD366B" w:rsidP="00BD366B">
                                <w:pPr>
                                  <w:pStyle w:val="ListParagraph"/>
                                  <w:numPr>
                                    <w:ilvl w:val="0"/>
                                    <w:numId w:val="10"/>
                                  </w:numPr>
                                  <w:rPr>
                                    <w:sz w:val="20"/>
                                    <w:szCs w:val="20"/>
                                  </w:rPr>
                                </w:pPr>
                                <w:r w:rsidRPr="00731125">
                                  <w:rPr>
                                    <w:sz w:val="20"/>
                                    <w:szCs w:val="20"/>
                                    <w:lang w:val="it-IT"/>
                                  </w:rPr>
                                  <w:t>UN2912 (LSA-1) or UN2913 (SCO-1</w:t>
                                </w:r>
                                <w:r>
                                  <w:rPr>
                                    <w:sz w:val="20"/>
                                    <w:szCs w:val="20"/>
                                    <w:lang w:val="it-IT"/>
                                  </w:rPr>
                                  <w:t xml:space="preserve">)? </w:t>
                                </w:r>
                                <w:r w:rsidRPr="00731125">
                                  <w:rPr>
                                    <w:sz w:val="20"/>
                                    <w:szCs w:val="20"/>
                                    <w:lang w:val="it-IT"/>
                                  </w:rPr>
                                  <w:t xml:space="preserve"> </w:t>
                                </w:r>
                                <w:r w:rsidRPr="00F6498B">
                                  <w:rPr>
                                    <w:sz w:val="20"/>
                                    <w:szCs w:val="20"/>
                                  </w:rPr>
                                  <w:t xml:space="preserve">(ADR </w:t>
                                </w:r>
                                <w:r>
                                  <w:rPr>
                                    <w:sz w:val="20"/>
                                    <w:szCs w:val="20"/>
                                  </w:rPr>
                                  <w:t xml:space="preserve">section </w:t>
                                </w:r>
                                <w:r w:rsidRPr="00F6498B">
                                  <w:rPr>
                                    <w:sz w:val="20"/>
                                    <w:szCs w:val="20"/>
                                  </w:rPr>
                                  <w:t>1.10.4)</w:t>
                                </w:r>
                              </w:p>
                              <w:p w14:paraId="3C4F6181" w14:textId="77777777" w:rsidR="00BD366B" w:rsidRPr="00822E29" w:rsidRDefault="00BD366B" w:rsidP="00BD366B">
                                <w:pPr>
                                  <w:rPr>
                                    <w:sz w:val="20"/>
                                    <w:szCs w:val="20"/>
                                  </w:rPr>
                                </w:pPr>
                              </w:p>
                              <w:p w14:paraId="4C5C55AC" w14:textId="77777777" w:rsidR="00BD366B" w:rsidRDefault="00BD366B" w:rsidP="00BD366B"/>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9" name="Text Box 9"/>
                          <wps:cNvSpPr txBox="1"/>
                          <wps:spPr>
                            <a:xfrm>
                              <a:off x="295275" y="4152900"/>
                              <a:ext cx="4133850" cy="1143000"/>
                            </a:xfrm>
                            <a:prstGeom prst="rect">
                              <a:avLst/>
                            </a:prstGeom>
                            <a:solidFill>
                              <a:srgbClr val="D4EFE5"/>
                            </a:solidFill>
                            <a:ln w="6350">
                              <a:solidFill>
                                <a:prstClr val="black"/>
                              </a:solidFill>
                            </a:ln>
                          </wps:spPr>
                          <wps:txbx>
                            <w:txbxContent>
                              <w:p w14:paraId="0D4F9016" w14:textId="77777777" w:rsidR="00BD366B" w:rsidRDefault="00BD366B" w:rsidP="00BD366B">
                                <w:pPr>
                                  <w:rPr>
                                    <w:sz w:val="20"/>
                                    <w:szCs w:val="20"/>
                                  </w:rPr>
                                </w:pPr>
                                <w:r w:rsidRPr="00E10713">
                                  <w:rPr>
                                    <w:sz w:val="20"/>
                                    <w:szCs w:val="20"/>
                                  </w:rPr>
                                  <w:t xml:space="preserve">Does the consignment include high consequence radioactive material with an activity </w:t>
                                </w:r>
                                <w:r>
                                  <w:rPr>
                                    <w:sz w:val="20"/>
                                    <w:szCs w:val="20"/>
                                  </w:rPr>
                                  <w:t>≥</w:t>
                                </w:r>
                                <w:r w:rsidRPr="00E10713">
                                  <w:rPr>
                                    <w:sz w:val="20"/>
                                    <w:szCs w:val="20"/>
                                  </w:rPr>
                                  <w:t xml:space="preserve"> a transport security threshold of 3000 A</w:t>
                                </w:r>
                                <w:r w:rsidRPr="00971B61">
                                  <w:rPr>
                                    <w:sz w:val="20"/>
                                    <w:szCs w:val="20"/>
                                    <w:vertAlign w:val="subscript"/>
                                  </w:rPr>
                                  <w:t>2</w:t>
                                </w:r>
                                <w:r w:rsidRPr="00E10713">
                                  <w:rPr>
                                    <w:sz w:val="20"/>
                                    <w:szCs w:val="20"/>
                                  </w:rPr>
                                  <w:t xml:space="preserve"> per package except for the radionuclides specified in ADR Table 1.10.3.1.3</w:t>
                                </w:r>
                                <w:r>
                                  <w:rPr>
                                    <w:sz w:val="20"/>
                                    <w:szCs w:val="20"/>
                                  </w:rPr>
                                  <w:t>?</w:t>
                                </w:r>
                              </w:p>
                              <w:p w14:paraId="73D7DA80" w14:textId="6561063F" w:rsidR="00BD366B" w:rsidRDefault="00BD366B" w:rsidP="00BD366B">
                                <w:r>
                                  <w:rPr>
                                    <w:sz w:val="20"/>
                                    <w:szCs w:val="20"/>
                                  </w:rPr>
                                  <w:t>Refer to Table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1" name="Straight Arrow Connector 11"/>
                          <wps:cNvCnPr/>
                          <wps:spPr>
                            <a:xfrm flipH="1">
                              <a:off x="4124325" y="3600450"/>
                              <a:ext cx="19050" cy="552450"/>
                            </a:xfrm>
                            <a:prstGeom prst="straightConnector1">
                              <a:avLst/>
                            </a:prstGeom>
                            <a:noFill/>
                            <a:ln w="6350" cap="flat" cmpd="sng" algn="ctr">
                              <a:solidFill>
                                <a:srgbClr val="4472C4"/>
                              </a:solidFill>
                              <a:prstDash val="solid"/>
                              <a:miter lim="800000"/>
                              <a:tailEnd type="triangle"/>
                            </a:ln>
                            <a:effectLst/>
                          </wps:spPr>
                          <wps:bodyPr/>
                        </wps:wsp>
                        <wps:wsp>
                          <wps:cNvPr id="12" name="Text Box 12"/>
                          <wps:cNvSpPr txBox="1"/>
                          <wps:spPr>
                            <a:xfrm>
                              <a:off x="3943350" y="3219450"/>
                              <a:ext cx="1228725" cy="695325"/>
                            </a:xfrm>
                            <a:prstGeom prst="rect">
                              <a:avLst/>
                            </a:prstGeom>
                            <a:solidFill>
                              <a:srgbClr val="FFFFFF"/>
                            </a:solidFill>
                            <a:ln w="6350">
                              <a:solidFill>
                                <a:prstClr val="black"/>
                              </a:solidFill>
                            </a:ln>
                          </wps:spPr>
                          <wps:txbx>
                            <w:txbxContent>
                              <w:p w14:paraId="3AE6522B" w14:textId="77777777" w:rsidR="00BD366B" w:rsidRPr="003E3E3E" w:rsidRDefault="00BD366B" w:rsidP="00BD366B">
                                <w:pPr>
                                  <w:rPr>
                                    <w:sz w:val="20"/>
                                    <w:szCs w:val="20"/>
                                  </w:rPr>
                                </w:pPr>
                                <w:r w:rsidRPr="003E3E3E">
                                  <w:rPr>
                                    <w:sz w:val="20"/>
                                    <w:szCs w:val="20"/>
                                  </w:rPr>
                                  <w:t>ADR Chapter 1.10</w:t>
                                </w:r>
                                <w:r>
                                  <w:rPr>
                                    <w:sz w:val="20"/>
                                    <w:szCs w:val="20"/>
                                  </w:rPr>
                                  <w:t xml:space="preserve">, sections </w:t>
                                </w:r>
                                <w:r w:rsidRPr="003E3E3E">
                                  <w:rPr>
                                    <w:sz w:val="20"/>
                                    <w:szCs w:val="20"/>
                                  </w:rPr>
                                  <w:t xml:space="preserve"> </w:t>
                                </w:r>
                                <w:r w:rsidRPr="00030B01">
                                  <w:rPr>
                                    <w:sz w:val="20"/>
                                    <w:szCs w:val="20"/>
                                  </w:rPr>
                                  <w:t>1.10.1 and 1.10.2</w:t>
                                </w:r>
                                <w:r>
                                  <w:rPr>
                                    <w:sz w:val="20"/>
                                    <w:szCs w:val="20"/>
                                  </w:rPr>
                                  <w:t xml:space="preserve"> </w:t>
                                </w:r>
                                <w:r>
                                  <w:rPr>
                                    <w:b/>
                                    <w:bCs/>
                                    <w:sz w:val="20"/>
                                    <w:szCs w:val="20"/>
                                  </w:rPr>
                                  <w:t>are</w:t>
                                </w:r>
                                <w:r w:rsidRPr="003E3E3E">
                                  <w:rPr>
                                    <w:sz w:val="20"/>
                                    <w:szCs w:val="20"/>
                                  </w:rPr>
                                  <w:t xml:space="preserve"> applicable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3" name="Straight Arrow Connector 13"/>
                          <wps:cNvCnPr/>
                          <wps:spPr>
                            <a:xfrm flipH="1">
                              <a:off x="3857625" y="5295900"/>
                              <a:ext cx="19050" cy="552450"/>
                            </a:xfrm>
                            <a:prstGeom prst="straightConnector1">
                              <a:avLst/>
                            </a:prstGeom>
                            <a:noFill/>
                            <a:ln w="6350" cap="flat" cmpd="sng" algn="ctr">
                              <a:solidFill>
                                <a:srgbClr val="4472C4"/>
                              </a:solidFill>
                              <a:prstDash val="solid"/>
                              <a:miter lim="800000"/>
                              <a:tailEnd type="triangle"/>
                            </a:ln>
                            <a:effectLst/>
                          </wps:spPr>
                          <wps:bodyPr/>
                        </wps:wsp>
                        <wps:wsp>
                          <wps:cNvPr id="14" name="Straight Arrow Connector 14"/>
                          <wps:cNvCnPr/>
                          <wps:spPr>
                            <a:xfrm flipH="1">
                              <a:off x="619125" y="5295900"/>
                              <a:ext cx="19050" cy="552450"/>
                            </a:xfrm>
                            <a:prstGeom prst="straightConnector1">
                              <a:avLst/>
                            </a:prstGeom>
                            <a:noFill/>
                            <a:ln w="6350" cap="flat" cmpd="sng" algn="ctr">
                              <a:solidFill>
                                <a:srgbClr val="4472C4"/>
                              </a:solidFill>
                              <a:prstDash val="solid"/>
                              <a:miter lim="800000"/>
                              <a:tailEnd type="triangle"/>
                            </a:ln>
                            <a:effectLst/>
                          </wps:spPr>
                          <wps:bodyPr/>
                        </wps:wsp>
                        <wps:wsp>
                          <wps:cNvPr id="15" name="Text Box 15"/>
                          <wps:cNvSpPr txBox="1"/>
                          <wps:spPr>
                            <a:xfrm>
                              <a:off x="114300" y="5419725"/>
                              <a:ext cx="428625" cy="238125"/>
                            </a:xfrm>
                            <a:prstGeom prst="rect">
                              <a:avLst/>
                            </a:prstGeom>
                            <a:solidFill>
                              <a:sysClr val="window" lastClr="FFFFFF"/>
                            </a:solidFill>
                            <a:ln w="6350">
                              <a:noFill/>
                            </a:ln>
                          </wps:spPr>
                          <wps:txbx>
                            <w:txbxContent>
                              <w:p w14:paraId="30EB043A" w14:textId="77777777" w:rsidR="00BD366B" w:rsidRPr="00E6565C" w:rsidRDefault="00BD366B" w:rsidP="00BD366B">
                                <w:pPr>
                                  <w:rPr>
                                    <w:b/>
                                    <w:bCs/>
                                    <w:sz w:val="20"/>
                                    <w:szCs w:val="20"/>
                                  </w:rPr>
                                </w:pPr>
                                <w:r w:rsidRPr="00E6565C">
                                  <w:rPr>
                                    <w:b/>
                                    <w:bCs/>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9" name="Text Box 19"/>
                          <wps:cNvSpPr txBox="1"/>
                          <wps:spPr>
                            <a:xfrm>
                              <a:off x="1924050" y="3228975"/>
                              <a:ext cx="1066800" cy="685800"/>
                            </a:xfrm>
                            <a:prstGeom prst="rect">
                              <a:avLst/>
                            </a:prstGeom>
                            <a:solidFill>
                              <a:sysClr val="window" lastClr="FFFFFF"/>
                            </a:solidFill>
                            <a:ln w="6350">
                              <a:solidFill>
                                <a:prstClr val="black"/>
                              </a:solidFill>
                            </a:ln>
                          </wps:spPr>
                          <wps:txbx>
                            <w:txbxContent>
                              <w:p w14:paraId="430DFF49" w14:textId="77777777" w:rsidR="00BD366B" w:rsidRPr="003E3E3E" w:rsidRDefault="00BD366B" w:rsidP="00BD366B">
                                <w:pPr>
                                  <w:rPr>
                                    <w:sz w:val="20"/>
                                    <w:szCs w:val="20"/>
                                  </w:rPr>
                                </w:pPr>
                                <w:r w:rsidRPr="003E3E3E">
                                  <w:rPr>
                                    <w:sz w:val="20"/>
                                    <w:szCs w:val="20"/>
                                  </w:rPr>
                                  <w:t xml:space="preserve">ADR Chapter 1.10 is </w:t>
                                </w:r>
                                <w:r w:rsidRPr="003E3E3E">
                                  <w:rPr>
                                    <w:b/>
                                    <w:bCs/>
                                    <w:sz w:val="20"/>
                                    <w:szCs w:val="20"/>
                                  </w:rPr>
                                  <w:t>not</w:t>
                                </w:r>
                                <w:r w:rsidRPr="003E3E3E">
                                  <w:rPr>
                                    <w:sz w:val="20"/>
                                    <w:szCs w:val="20"/>
                                  </w:rPr>
                                  <w:t xml:space="preserve"> applicable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 name="Text Box 20"/>
                          <wps:cNvSpPr txBox="1"/>
                          <wps:spPr>
                            <a:xfrm>
                              <a:off x="4238625" y="2838450"/>
                              <a:ext cx="400050" cy="238125"/>
                            </a:xfrm>
                            <a:prstGeom prst="rect">
                              <a:avLst/>
                            </a:prstGeom>
                            <a:solidFill>
                              <a:sysClr val="window" lastClr="FFFFFF"/>
                            </a:solidFill>
                            <a:ln w="6350">
                              <a:noFill/>
                            </a:ln>
                          </wps:spPr>
                          <wps:txbx>
                            <w:txbxContent>
                              <w:p w14:paraId="0B0761AC" w14:textId="77777777" w:rsidR="00BD366B" w:rsidRPr="00E6565C" w:rsidRDefault="00BD366B" w:rsidP="00BD366B">
                                <w:pPr>
                                  <w:rPr>
                                    <w:b/>
                                    <w:bCs/>
                                    <w:sz w:val="20"/>
                                    <w:szCs w:val="20"/>
                                  </w:rPr>
                                </w:pPr>
                                <w:r>
                                  <w:rPr>
                                    <w:b/>
                                    <w:bCs/>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3" name="Text Box 23"/>
                          <wps:cNvSpPr txBox="1"/>
                          <wps:spPr>
                            <a:xfrm>
                              <a:off x="3971925" y="5457825"/>
                              <a:ext cx="428625" cy="238125"/>
                            </a:xfrm>
                            <a:prstGeom prst="rect">
                              <a:avLst/>
                            </a:prstGeom>
                            <a:solidFill>
                              <a:sysClr val="window" lastClr="FFFFFF"/>
                            </a:solidFill>
                            <a:ln w="6350">
                              <a:noFill/>
                            </a:ln>
                          </wps:spPr>
                          <wps:txbx>
                            <w:txbxContent>
                              <w:p w14:paraId="353AC845" w14:textId="77777777" w:rsidR="00BD366B" w:rsidRPr="00E6565C" w:rsidRDefault="00BD366B" w:rsidP="00BD366B">
                                <w:pPr>
                                  <w:rPr>
                                    <w:b/>
                                    <w:bCs/>
                                    <w:sz w:val="20"/>
                                    <w:szCs w:val="20"/>
                                  </w:rPr>
                                </w:pPr>
                                <w:r w:rsidRPr="00E6565C">
                                  <w:rPr>
                                    <w:b/>
                                    <w:bCs/>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1" name="Straight Arrow Connector 21"/>
                          <wps:cNvCnPr/>
                          <wps:spPr>
                            <a:xfrm flipH="1">
                              <a:off x="962025" y="1085850"/>
                              <a:ext cx="9525" cy="552450"/>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s:wsp>
                          <wps:cNvPr id="22" name="Straight Arrow Connector 22"/>
                          <wps:cNvCnPr/>
                          <wps:spPr>
                            <a:xfrm>
                              <a:off x="1857375" y="1085850"/>
                              <a:ext cx="0" cy="542925"/>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s:wsp>
                          <wps:cNvPr id="25" name="Straight Arrow Connector 25"/>
                          <wps:cNvCnPr/>
                          <wps:spPr>
                            <a:xfrm flipH="1">
                              <a:off x="2847975" y="2676525"/>
                              <a:ext cx="9525" cy="552450"/>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s:wsp>
                          <wps:cNvPr id="26" name="Straight Arrow Connector 26"/>
                          <wps:cNvCnPr/>
                          <wps:spPr>
                            <a:xfrm flipH="1">
                              <a:off x="4114800" y="2676525"/>
                              <a:ext cx="19050" cy="542925"/>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g:grpSp>
                      <wps:wsp>
                        <wps:cNvPr id="399455775" name="Rectangle 1"/>
                        <wps:cNvSpPr/>
                        <wps:spPr>
                          <a:xfrm>
                            <a:off x="0" y="0"/>
                            <a:ext cx="6038850" cy="6619875"/>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inline>
            </w:drawing>
          </mc:Choice>
          <mc:Fallback>
            <w:pict>
              <v:group w14:anchorId="4B155EC4" id="Group 2" o:spid="_x0000_s1026" style="width:451.3pt;height:494.7pt;mso-position-horizontal-relative:char;mso-position-vertical-relative:line" coordsize="60388,6619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gpXFCggAALRDAAAOAAAAZHJzL2Uyb0RvYy54bWzsXFtv2zYUfh+w/yDofbWpmyWjTpElTTeg&#10;aIumQ58VWbKFSaJGMbWzX79zeJNt2U3sOdkqqA+uLiRFHp7rdw7z+s26LKxvKWtyWs1s8mpsW2mV&#10;0HleLWb2H19ufgltq+FxNY8LWqUz+yFt7DcXP//0elVPU4cuaTFPmQWDVM10Vc/sJef1dDRqkmVa&#10;xs0rWqcVvMwoK2MOt2wxmrN4BaOXxcgZj4PRirJ5zWiSNg08vZYv7QsxfpalCf+YZU3KrWJmw9y4&#10;+GXi9w5/Rxev4+mCxfUyT9Q04hNmUcZ5BR81Q13HPLbuWd4ZqswTRhua8VcJLUc0y/IkFWuA1ZDx&#10;zmreMXpfi7UspqtFbcgEpN2h08nDJh++vWP1bf2JASVW9QJoIe5wLeuMlfg/zNJaC5I9GJKla24l&#10;8NCfuMQnQNkE3gVO6ESBJ4maLIHynX7J8q3qGYzdMPR1z4BE4cTHniP94dHWdMyNnCbM+xOz8vnM&#10;dknow0cD17aquAQWE1SzCI6FnY5Y4SQAlrItWEnoTxwxm3hqVhpGfgRTlCv1vNDTLR5bqX+g58GV&#10;gig07W43/263b5dxnQomapAWimpkosn1BRf4K11b8EiQTDRDjrD4Gp6DVOvnDTzcwxgeUAsJA3Qj&#10;jhN2KOc5YQC0EoRz3JBIupnVx9OaNfxdSksLL2Y2A6kVwhR/e99wyRK6CX6+oUU+v8mLQtygpkiv&#10;CmZ9i0HGCy5mC4NvtSoqawX86QK/YaeKYnc5clEBz63qZipXh1d8fbdWpLij8wegBKNSczR1cpPD&#10;JN/HDf8UM1AVwC+g/vhH+MkKCh+h6sq2lpT9ve85toc9hbe2tQLVM7Obv+5jltpW8XsFux0Rz4Nh&#10;ubjxgBPhhm2+udt8U92XVxRWTkDR1om4xPa80JcZo+VX0JKX+FV4FVcJfHtmc315xaVCBC2bpJeX&#10;ohFopzrm76vbOsGhkWi4BV/WX2NWq33iwDkfqOaveLqzXbKtJPflPadZLvYSCSypqugOvI6S+hJM&#10;D8ZI6oiW6UPN3CAbxzA9icaovJDnAzd0QW8Ax7TagriwiVq7TRw3kg3+S6bfEgjcTCM0d0Wc/Inz&#10;3xYbuDsgHELxGrUwyEiPZMQHPbIjI/BIacMjZUTKx45kONGEhGhm0WMg49BHJ0DynnY4tLI/yR6w&#10;xZ1h7Gvv7c1b7VVs8f+OQdh6dwbZcDTFBtnok2wEXdkI9E4fKRskcl3/u17TeCwsDIrJD+M1SY9c&#10;k2Rg/j4xf5f39T4fyfoQIwTA3MJ5ckI3RD9py3l63oDhoTH2AYCEOV2B3w3uPDyc2TfiH85m2xVC&#10;T+jYCELIggiGW5d3CCR6EUh07cCpZgBsAEHgAwMJPwwmXieQmDjeWEfPfkjw+oze0lmE4dzek1jh&#10;IDQ9i767iNOpgBPIjIq9/dALEdTZMh9kQsCkqAjDB2QR5KvvImP0z+Bz9cjn6uJVJ8NVXuQjYC0B&#10;KwBppUy0gBVAjmMfpUqG5Z4TTPoXlhuFM0hJj6Qk6kQmEep7dCCOjUwi31HOmEd8R4G2G0JCXNfk&#10;rAjxAPbtn5AYFTMISY+EhBhc95azOF8suXXJGF1ZV7SqIOFGmQVNWrG5qlRKWCfGZFrWyoq8/k2n&#10;hFRm2COO5yrj4kJo3wnoVbIETYvvO+r14VxIo2ZopiYTUDv5JcwYbiXztoJ0K8HEWlbEkOZKynoO&#10;SbZqARmvYgF1CglnIqW1Fbg0m8ix502cKxG87wIBiA5fx81S5hvFCNL9LHMOpQxFXkL6GPSCDuR4&#10;nBdvq7nFH2pITnOWx9WiSJVDivkVUC+iUEHlOlFttalIKYPoveLzF0yVOR2lSgyofaRWdSMPsE6J&#10;97gOibrsobLGMrUe+chLZ3TYN/f1yQDPFmucISNgTNKgVfukVU3VyWGt6p6oVcHTgIIUBQ05UHyi&#10;NYquSBm06g+nVT2tVQ+zi0GMQcseY4QB58DKGgEkDtzSCxsMu7mTiicGGj3SBstgRXKHB4iYtLAb&#10;kc2z1midBWV+QtGWrEsRIdkAH/cMPibdMB8etQHLccVbkFQxHqkTKoS4FQcyDgJTpBJAjcp54/yz&#10;yMO5PdQ2/Btc1B65qFg9umNF4NFpcuNBIYp2Sfdn7iHs1SDy+YtWziI2TzYjJtwdxKFP4mAiNlMD&#10;7GxGaMeYERdKGSPtc0Ohdthnr8oQaRCHPonD47CwcyosHMFxGiUdG3W+rZMFyRaIcJ4HFJbA6qPY&#10;687Bj4Y/FCkiskX1Oc0gmhCnX/CBOJDWHjOJkyStzFET0RpbZXCqxHSUR02+21G1bzHgYzpL1Bh6&#10;iC/TipvOZV5RBXBvn47ha7GXAGlnsr3CldW625jp5QFnxwDOB6ERaNK6LQegEaSFykrAubCJq7J5&#10;e/lPV4h4DipxXLI+etY5ktQclZEYmE9mV34c5jNIy2Hm20ReDjDf3uSYE3oTcW4Q67iDSYBKD3ht&#10;UIOt/hzUoDmX6ZjS0sOcaGq9jkSIPQABBahxiBM3EwqDUjT2VfoBTzDnpsdzW+T2aPQLnZx0I8ja&#10;ylO+Ekv4DCUDIpGtD1qbWhtlomUKuzWo3ztE/uhR8I49fuyIsAny5RHGndPAOz5Z6xVtQGrgC+w5&#10;/LjPQXT2GTvtICInNMt4nspyAahbNUiimYVwPPb7kLLwwbSUg+ixpcfy0sqzPWH9iA/Zy7MOCVSO&#10;qBPUV/+DY9NCEcCfhhAspP6MBf7tic17uN78YxsX/wAAAP//AwBQSwMEFAAGAAgAAAAhADebPRXd&#10;AAAABQEAAA8AAABkcnMvZG93bnJldi54bWxMj0FLw0AQhe+C/2EZwZvdpGpp02xKKeqpCLaC9DZN&#10;pklodjZkt0n67x296GV4wxve+yZdjbZRPXW+dmwgnkSgiHNX1Fwa+Ny/PsxB+YBcYOOYDFzJwyq7&#10;vUkxKdzAH9TvQqkkhH2CBqoQ2kRrn1dk0U9cSyzeyXUWg6xdqYsOBwm3jZ5G0UxbrFkaKmxpU1F+&#10;3l2sgbcBh/Vj/NJvz6fN9bB/fv/axmTM/d24XoIKNIa/Y/jBF3TIhOnoLlx41RiQR8LvFG8RTWeg&#10;jiLmiyfQWar/02ffAAAA//8DAFBLAQItABQABgAIAAAAIQC2gziS/gAAAOEBAAATAAAAAAAAAAAA&#10;AAAAAAAAAABbQ29udGVudF9UeXBlc10ueG1sUEsBAi0AFAAGAAgAAAAhADj9If/WAAAAlAEAAAsA&#10;AAAAAAAAAAAAAAAALwEAAF9yZWxzLy5yZWxzUEsBAi0AFAAGAAgAAAAhACmClcUKCAAAtEMAAA4A&#10;AAAAAAAAAAAAAAAALgIAAGRycy9lMm9Eb2MueG1sUEsBAi0AFAAGAAgAAAAhADebPRXdAAAABQEA&#10;AA8AAAAAAAAAAAAAAAAAZAoAAGRycy9kb3ducmV2LnhtbFBLBQYAAAAABAAEAPMAAABuCwAAAAA=&#10;">
                <v:group id="Group 1" o:spid="_x0000_s1027" style="position:absolute;left:762;top:857;width:58959;height:64484" coordsize="58959,64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GniywAAAOIAAAAPAAAAZHJzL2Rvd25yZXYueG1sRI9Ba8JA&#10;FITvhf6H5RW81U2aGmzqKiJaPEihWii9PbLPJJh9G7JrEv+9Kwgeh5n5hpktBlOLjlpXWVYQjyMQ&#10;xLnVFRcKfg+b1ykI55E11pZJwYUcLObPTzPMtO35h7q9L0SAsMtQQel9k0np8pIMurFtiIN3tK1B&#10;H2RbSN1iH+Cmlm9RlEqDFYeFEhtalZSf9mej4KvHfpnE6253Oq4u/4fJ998uJqVGL8PyE4SnwT/C&#10;9/ZWK0ji6eQjfU8TuF0Kd0DOrwAAAP//AwBQSwECLQAUAAYACAAAACEA2+H2y+4AAACFAQAAEwAA&#10;AAAAAAAAAAAAAAAAAAAAW0NvbnRlbnRfVHlwZXNdLnhtbFBLAQItABQABgAIAAAAIQBa9CxbvwAA&#10;ABUBAAALAAAAAAAAAAAAAAAAAB8BAABfcmVscy8ucmVsc1BLAQItABQABgAIAAAAIQAHTGniywAA&#10;AOIAAAAPAAAAAAAAAAAAAAAAAAcCAABkcnMvZG93bnJldi54bWxQSwUGAAAAAAMAAwC3AAAA/wIA&#10;AAAA&#10;">
                  <v:shapetype id="_x0000_t202" coordsize="21600,21600" o:spt="202" path="m,l,21600r21600,l21600,xe">
                    <v:stroke joinstyle="miter"/>
                    <v:path gradientshapeok="t" o:connecttype="rect"/>
                  </v:shapetype>
                  <v:shape id="Text Box 17" o:spid="_x0000_s1028" type="#_x0000_t202" style="position:absolute;left:4857;top:12287;width:4287;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Ct+swwAAANsAAAAPAAAAZHJzL2Rvd25yZXYueG1sRE9La8JA&#10;EL4L/Q/LFHqRurFilegqRVpbemviA29DdkxCs7Mhuybpv+8Kgrf5+J6zXPemEi01rrSsYDyKQBBn&#10;VpecK9ilH89zEM4ja6wsk4I/crBePQyWGGvb8Q+1ic9FCGEXo4LC+zqW0mUFGXQjWxMH7mwbgz7A&#10;Jpe6wS6Em0q+RNGrNFhyaCiwpk1B2W9yMQpOw/z47frtvptMJ/X7Z5vODjpV6umxf1uA8NT7u/jm&#10;/tJh/gyuv4QD5OofAAD//wMAUEsBAi0AFAAGAAgAAAAhANvh9svuAAAAhQEAABMAAAAAAAAAAAAA&#10;AAAAAAAAAFtDb250ZW50X1R5cGVzXS54bWxQSwECLQAUAAYACAAAACEAWvQsW78AAAAVAQAACwAA&#10;AAAAAAAAAAAAAAAfAQAAX3JlbHMvLnJlbHNQSwECLQAUAAYACAAAACEAQQrfrMMAAADbAAAADwAA&#10;AAAAAAAAAAAAAAAHAgAAZHJzL2Rvd25yZXYueG1sUEsFBgAAAAADAAMAtwAAAPcCAAAAAA==&#10;" fillcolor="white [3201]" stroked="f" strokeweight=".5pt">
                    <v:textbox>
                      <w:txbxContent>
                        <w:p w14:paraId="3BD61CAE" w14:textId="77777777" w:rsidR="00BD366B" w:rsidRPr="00E6565C" w:rsidRDefault="00BD366B" w:rsidP="00BD366B">
                          <w:pPr>
                            <w:rPr>
                              <w:b/>
                              <w:bCs/>
                              <w:sz w:val="20"/>
                              <w:szCs w:val="20"/>
                            </w:rPr>
                          </w:pPr>
                          <w:r>
                            <w:rPr>
                              <w:b/>
                              <w:bCs/>
                              <w:sz w:val="20"/>
                              <w:szCs w:val="20"/>
                            </w:rPr>
                            <w:t>Yes</w:t>
                          </w:r>
                        </w:p>
                      </w:txbxContent>
                    </v:textbox>
                  </v:shape>
                  <v:shape id="Text Box 18" o:spid="_x0000_s1029" type="#_x0000_t202" style="position:absolute;left:190;top:16383;width:13145;height:72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IWdkwQAAANsAAAAPAAAAZHJzL2Rvd25yZXYueG1sRI9BSwMx&#10;EIXvgv8hTMGbzdaDrGvTolJF8GRbeh420yS4mSxJ3K7/3jkI3mZ4b977Zr2d46AmyiUkNrBaNqCI&#10;+2QDOwPHw+ttC6pUZItDYjLwQwW2m+urNXY2XfiTpn11SkK4dGjA1zp2WpfeU8SyTCOxaOeUI1ZZ&#10;s9M240XC46DvmuZeRwwsDR5HevHUf+2/o4Hds3twfYvZ71obwjSfzh/uzZibxfz0CKrSXP/Nf9fv&#10;VvAFVn6RAfTmFwAA//8DAFBLAQItABQABgAIAAAAIQDb4fbL7gAAAIUBAAATAAAAAAAAAAAAAAAA&#10;AAAAAABbQ29udGVudF9UeXBlc10ueG1sUEsBAi0AFAAGAAgAAAAhAFr0LFu/AAAAFQEAAAsAAAAA&#10;AAAAAAAAAAAAHwEAAF9yZWxzLy5yZWxzUEsBAi0AFAAGAAgAAAAhAJkhZ2TBAAAA2wAAAA8AAAAA&#10;AAAAAAAAAAAABwIAAGRycy9kb3ducmV2LnhtbFBLBQYAAAAAAwADALcAAAD1AgAAAAA=&#10;" fillcolor="white [3201]" strokeweight=".5pt">
                    <v:textbox>
                      <w:txbxContent>
                        <w:p w14:paraId="2017063F" w14:textId="77777777" w:rsidR="00BD366B" w:rsidRPr="003E3E3E" w:rsidRDefault="00BD366B" w:rsidP="00BD366B">
                          <w:pPr>
                            <w:rPr>
                              <w:sz w:val="20"/>
                              <w:szCs w:val="20"/>
                            </w:rPr>
                          </w:pPr>
                          <w:r>
                            <w:rPr>
                              <w:sz w:val="20"/>
                              <w:szCs w:val="20"/>
                            </w:rPr>
                            <w:t xml:space="preserve">NISR 2003 is applicable, </w:t>
                          </w:r>
                          <w:r w:rsidRPr="003E3E3E">
                            <w:rPr>
                              <w:sz w:val="20"/>
                              <w:szCs w:val="20"/>
                            </w:rPr>
                            <w:t xml:space="preserve">ADR Chapter 1.10 is </w:t>
                          </w:r>
                          <w:r w:rsidRPr="003E3E3E">
                            <w:rPr>
                              <w:b/>
                              <w:bCs/>
                              <w:sz w:val="20"/>
                              <w:szCs w:val="20"/>
                            </w:rPr>
                            <w:t>not</w:t>
                          </w:r>
                          <w:r w:rsidRPr="003E3E3E">
                            <w:rPr>
                              <w:sz w:val="20"/>
                              <w:szCs w:val="20"/>
                            </w:rPr>
                            <w:t xml:space="preserve"> applicable</w:t>
                          </w:r>
                        </w:p>
                      </w:txbxContent>
                    </v:textbox>
                  </v:shape>
                  <v:shape id="Text Box 51" o:spid="_x0000_s1030" type="#_x0000_t202" style="position:absolute;width:29718;height:10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CBbxAAAANsAAAAPAAAAZHJzL2Rvd25yZXYueG1sRI9Ba8JA&#10;FITvhf6H5RW8SN0oVSS6igqC0kMxSvH4yD6zIdm3Ibtq7K/vFoQeh5n5hpkvO1uLG7W+dKxgOEhA&#10;EOdOl1woOB2371MQPiBrrB2Tggd5WC5eX+aYanfnA92yUIgIYZ+iAhNCk0rpc0MW/cA1xNG7uNZi&#10;iLItpG7xHuG2lqMkmUiLJccFgw1tDOVVdrUK6Gz6lTxdjp8f31Vff+3t2vxYpXpv3WoGIlAX/sPP&#10;9k4rGA/h70v8AXLxCwAA//8DAFBLAQItABQABgAIAAAAIQDb4fbL7gAAAIUBAAATAAAAAAAAAAAA&#10;AAAAAAAAAABbQ29udGVudF9UeXBlc10ueG1sUEsBAi0AFAAGAAgAAAAhAFr0LFu/AAAAFQEAAAsA&#10;AAAAAAAAAAAAAAAAHwEAAF9yZWxzLy5yZWxzUEsBAi0AFAAGAAgAAAAhAFj8IFvEAAAA2wAAAA8A&#10;AAAAAAAAAAAAAAAABwIAAGRycy9kb3ducmV2LnhtbFBLBQYAAAAAAwADALcAAAD4AgAAAAA=&#10;" fillcolor="#d4efe5" strokeweight=".5pt">
                    <v:textbox>
                      <w:txbxContent>
                        <w:p w14:paraId="2E5759DB" w14:textId="77777777" w:rsidR="00BD366B" w:rsidRPr="00822E29" w:rsidRDefault="00BD366B" w:rsidP="00BD366B">
                          <w:pPr>
                            <w:rPr>
                              <w:sz w:val="20"/>
                              <w:szCs w:val="20"/>
                            </w:rPr>
                          </w:pPr>
                          <w:r>
                            <w:rPr>
                              <w:sz w:val="20"/>
                              <w:szCs w:val="20"/>
                            </w:rPr>
                            <w:t xml:space="preserve">Is the material to be transported nuclear material as defined in Regulation 3(3) and 3(4) of NISR 2003? </w:t>
                          </w:r>
                        </w:p>
                        <w:p w14:paraId="681EFE86" w14:textId="77777777" w:rsidR="00BD366B" w:rsidRDefault="00BD366B" w:rsidP="00BD366B"/>
                      </w:txbxContent>
                    </v:textbox>
                  </v:shape>
                  <v:shape id="Text Box 56" o:spid="_x0000_s1031" type="#_x0000_t202" style="position:absolute;left:19335;top:12287;width:4001;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LMP3xgAAANsAAAAPAAAAZHJzL2Rvd25yZXYueG1sRI9La8Mw&#10;EITvgf4HsYVeQiK3IQ+cKKGUtgm51c6D3BZrY5taK2OptvPvq0Kgx2FmvmFWm95UoqXGlZYVPI8j&#10;EMSZ1SXnCg7px2gBwnlkjZVlUnAjB5v1w2CFsbYdf1Gb+FwECLsYFRTe17GULivIoBvbmjh4V9sY&#10;9EE2udQNdgFuKvkSRTNpsOSwUGBNbwVl38mPUXAZ5ue96z+P3WQ6qd+3bTo/6VSpp8f+dQnCU+//&#10;w/f2TiuYzuDvS/gBcv0LAAD//wMAUEsBAi0AFAAGAAgAAAAhANvh9svuAAAAhQEAABMAAAAAAAAA&#10;AAAAAAAAAAAAAFtDb250ZW50X1R5cGVzXS54bWxQSwECLQAUAAYACAAAACEAWvQsW78AAAAVAQAA&#10;CwAAAAAAAAAAAAAAAAAfAQAAX3JlbHMvLnJlbHNQSwECLQAUAAYACAAAACEAuCzD98YAAADbAAAA&#10;DwAAAAAAAAAAAAAAAAAHAgAAZHJzL2Rvd25yZXYueG1sUEsFBgAAAAADAAMAtwAAAPoCAAAAAA==&#10;" fillcolor="white [3201]" stroked="f" strokeweight=".5pt">
                    <v:textbox>
                      <w:txbxContent>
                        <w:p w14:paraId="08173DF7" w14:textId="77777777" w:rsidR="00BD366B" w:rsidRPr="00E6565C" w:rsidRDefault="00BD366B" w:rsidP="00BD366B">
                          <w:pPr>
                            <w:rPr>
                              <w:b/>
                              <w:bCs/>
                              <w:sz w:val="20"/>
                              <w:szCs w:val="20"/>
                            </w:rPr>
                          </w:pPr>
                          <w:r>
                            <w:rPr>
                              <w:b/>
                              <w:bCs/>
                              <w:sz w:val="20"/>
                              <w:szCs w:val="20"/>
                            </w:rPr>
                            <w:t>No</w:t>
                          </w:r>
                        </w:p>
                      </w:txbxContent>
                    </v:textbox>
                  </v:shape>
                  <v:shape id="Text Box 5" o:spid="_x0000_s1032" type="#_x0000_t202" style="position:absolute;left:22860;top:28384;width:4286;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uZ1xAAAANoAAAAPAAAAZHJzL2Rvd25yZXYueG1sRI9Ba8JA&#10;FITvBf/D8oTe6sZCS4muItJShQY1Cl4f2WcSzb4Nu1uT+uu7hYLHYWa+Yabz3jTiSs7XlhWMRwkI&#10;4sLqmksFh/3H0xsIH5A1NpZJwQ95mM8GD1NMte14R9c8lCJC2KeooAqhTaX0RUUG/ci2xNE7WWcw&#10;ROlKqR12EW4a+Zwkr9JgzXGhwpaWFRWX/NsoOHb5p9us1+dtu8pum1uefdF7ptTjsF9MQATqwz38&#10;315pBS/wdyXeADn7BQAA//8DAFBLAQItABQABgAIAAAAIQDb4fbL7gAAAIUBAAATAAAAAAAAAAAA&#10;AAAAAAAAAABbQ29udGVudF9UeXBlc10ueG1sUEsBAi0AFAAGAAgAAAAhAFr0LFu/AAAAFQEAAAsA&#10;AAAAAAAAAAAAAAAAHwEAAF9yZWxzLy5yZWxzUEsBAi0AFAAGAAgAAAAhAKI65nXEAAAA2gAAAA8A&#10;AAAAAAAAAAAAAAAABwIAAGRycy9kb3ducmV2LnhtbFBLBQYAAAAAAwADALcAAAD4AgAAAAA=&#10;" fillcolor="window" stroked="f" strokeweight=".5pt">
                    <v:textbox>
                      <w:txbxContent>
                        <w:p w14:paraId="7EB0D3B1" w14:textId="77777777" w:rsidR="00BD366B" w:rsidRPr="00E6565C" w:rsidRDefault="00BD366B" w:rsidP="00BD366B">
                          <w:pPr>
                            <w:rPr>
                              <w:b/>
                              <w:bCs/>
                              <w:sz w:val="20"/>
                              <w:szCs w:val="20"/>
                            </w:rPr>
                          </w:pPr>
                          <w:r w:rsidRPr="00E6565C">
                            <w:rPr>
                              <w:b/>
                              <w:bCs/>
                              <w:sz w:val="20"/>
                              <w:szCs w:val="20"/>
                            </w:rPr>
                            <w:t>Yes</w:t>
                          </w:r>
                        </w:p>
                      </w:txbxContent>
                    </v:textbox>
                  </v:shape>
                  <v:shape id="Text Box 6" o:spid="_x0000_s1033" type="#_x0000_t202" style="position:absolute;left:35718;top:58674;width:17241;height:5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QTpwgAAANoAAAAPAAAAZHJzL2Rvd25yZXYueG1sRI9Ba8JA&#10;FITvBf/D8oTe6qYexEbXIAXBi4hpD3p77L4mW7NvQ3ZNUn+9Wyj0OMzMN8y6GF0jeuqC9azgdZaB&#10;INbeWK4UfH7sXpYgQkQ22HgmBT8UoNhMntaYGz/wifoyViJBOOSooI6xzaUMuiaHYeZb4uR9+c5h&#10;TLKrpOlwSHDXyHmWLaRDy2mhxpbea9LX8uYUGD571hd7uFsutX27H5ffulfqeTpuVyAijfE//Nfe&#10;GwUL+L2SboDcPAAAAP//AwBQSwECLQAUAAYACAAAACEA2+H2y+4AAACFAQAAEwAAAAAAAAAAAAAA&#10;AAAAAAAAW0NvbnRlbnRfVHlwZXNdLnhtbFBLAQItABQABgAIAAAAIQBa9CxbvwAAABUBAAALAAAA&#10;AAAAAAAAAAAAAB8BAABfcmVscy8ucmVsc1BLAQItABQABgAIAAAAIQBzrQTpwgAAANoAAAAPAAAA&#10;AAAAAAAAAAAAAAcCAABkcnMvZG93bnJldi54bWxQSwUGAAAAAAMAAwC3AAAA9gIAAAAA&#10;" fillcolor="window" strokeweight=".5pt">
                    <v:textbox>
                      <w:txbxContent>
                        <w:p w14:paraId="60B61886" w14:textId="77777777" w:rsidR="00BD366B" w:rsidRPr="003E3E3E" w:rsidRDefault="00BD366B" w:rsidP="00BD366B">
                          <w:pPr>
                            <w:rPr>
                              <w:sz w:val="20"/>
                              <w:szCs w:val="20"/>
                            </w:rPr>
                          </w:pPr>
                          <w:r w:rsidRPr="003E3E3E">
                            <w:rPr>
                              <w:sz w:val="20"/>
                              <w:szCs w:val="20"/>
                            </w:rPr>
                            <w:t>ADR Chapter 1.10</w:t>
                          </w:r>
                          <w:r>
                            <w:rPr>
                              <w:sz w:val="20"/>
                              <w:szCs w:val="20"/>
                            </w:rPr>
                            <w:t xml:space="preserve">, sections 1.10.1, 1.10.2 and </w:t>
                          </w:r>
                          <w:r w:rsidRPr="00534F9C">
                            <w:rPr>
                              <w:sz w:val="20"/>
                              <w:szCs w:val="20"/>
                            </w:rPr>
                            <w:t xml:space="preserve">1.10.3 </w:t>
                          </w:r>
                          <w:r w:rsidRPr="000804E7">
                            <w:rPr>
                              <w:b/>
                              <w:bCs/>
                              <w:sz w:val="20"/>
                              <w:szCs w:val="20"/>
                            </w:rPr>
                            <w:t>are</w:t>
                          </w:r>
                          <w:r w:rsidRPr="00534F9C">
                            <w:rPr>
                              <w:sz w:val="20"/>
                              <w:szCs w:val="20"/>
                            </w:rPr>
                            <w:t xml:space="preserve"> applicable</w:t>
                          </w:r>
                        </w:p>
                      </w:txbxContent>
                    </v:textbox>
                  </v:shape>
                  <v:shape id="Text Box 7" o:spid="_x0000_s1034" type="#_x0000_t202" style="position:absolute;left:571;top:58483;width:17145;height:56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aFywgAAANoAAAAPAAAAZHJzL2Rvd25yZXYueG1sRI9BawIx&#10;FITvhf6H8ArearYeql2NIgXBSxG3HurtkTx3o5uXZRPX1V9vBKHHYWa+YWaL3tWiozZYzwo+hhkI&#10;Yu2N5VLB7nf1PgERIrLB2jMpuFKAxfz1ZYa58RfeUlfEUiQIhxwVVDE2uZRBV+QwDH1DnLyDbx3G&#10;JNtSmhYvCe5qOcqyT+nQclqosKHvivSpODsFhv886739uVkutP26bSZH3Sk1eOuXUxCR+vgffrbX&#10;RsEYHlfSDZDzOwAAAP//AwBQSwECLQAUAAYACAAAACEA2+H2y+4AAACFAQAAEwAAAAAAAAAAAAAA&#10;AAAAAAAAW0NvbnRlbnRfVHlwZXNdLnhtbFBLAQItABQABgAIAAAAIQBa9CxbvwAAABUBAAALAAAA&#10;AAAAAAAAAAAAAB8BAABfcmVscy8ucmVsc1BLAQItABQABgAIAAAAIQAc4aFywgAAANoAAAAPAAAA&#10;AAAAAAAAAAAAAAcCAABkcnMvZG93bnJldi54bWxQSwUGAAAAAAMAAwC3AAAA9gIAAAAA&#10;" fillcolor="window" strokeweight=".5pt">
                    <v:textbox>
                      <w:txbxContent>
                        <w:p w14:paraId="44D7A3D2" w14:textId="77777777" w:rsidR="00BD366B" w:rsidRPr="003E3E3E" w:rsidRDefault="00BD366B" w:rsidP="00BD366B">
                          <w:pPr>
                            <w:rPr>
                              <w:sz w:val="20"/>
                              <w:szCs w:val="20"/>
                            </w:rPr>
                          </w:pPr>
                          <w:r w:rsidRPr="003E3E3E">
                            <w:rPr>
                              <w:sz w:val="20"/>
                              <w:szCs w:val="20"/>
                            </w:rPr>
                            <w:t xml:space="preserve">ADR </w:t>
                          </w:r>
                          <w:r>
                            <w:rPr>
                              <w:sz w:val="20"/>
                              <w:szCs w:val="20"/>
                            </w:rPr>
                            <w:t xml:space="preserve">Chapter 1.10 </w:t>
                          </w:r>
                          <w:r w:rsidRPr="00534F9C">
                            <w:rPr>
                              <w:sz w:val="20"/>
                              <w:szCs w:val="20"/>
                            </w:rPr>
                            <w:t xml:space="preserve">Sections 1.10.1 and 1.10.2 </w:t>
                          </w:r>
                          <w:r w:rsidRPr="000804E7">
                            <w:rPr>
                              <w:b/>
                              <w:bCs/>
                              <w:sz w:val="20"/>
                              <w:szCs w:val="20"/>
                            </w:rPr>
                            <w:t xml:space="preserve">are </w:t>
                          </w:r>
                          <w:r w:rsidRPr="00534F9C">
                            <w:rPr>
                              <w:sz w:val="20"/>
                              <w:szCs w:val="20"/>
                            </w:rPr>
                            <w:t>applicable</w:t>
                          </w:r>
                        </w:p>
                      </w:txbxContent>
                    </v:textbox>
                  </v:shape>
                  <v:shape id="Text Box 8" o:spid="_x0000_s1035" type="#_x0000_t202" style="position:absolute;left:14954;top:16287;width:44005;height:104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6R+SwQAAANoAAAAPAAAAZHJzL2Rvd25yZXYueG1sRE9ba8Iw&#10;FH4X9h/CGeylzHRjyKhGUWHg8EG8MPZ4aI5NaXNSkmg7f/3yIPj48d1ni8G24ko+1I4VvI1zEMSl&#10;0zVXCk7Hr9dPECEia2wdk4I/CrCYP41mWGjX856uh1iJFMKhQAUmxq6QMpSGLIax64gTd3beYkzQ&#10;V1J77FO4beV7nk+kxZpTg8GO1obK5nCxCujXZI08nY/bj58m07tvuzI3q9TL87Ccgog0xIf47t5o&#10;BWlrupJugJz/AwAA//8DAFBLAQItABQABgAIAAAAIQDb4fbL7gAAAIUBAAATAAAAAAAAAAAAAAAA&#10;AAAAAABbQ29udGVudF9UeXBlc10ueG1sUEsBAi0AFAAGAAgAAAAhAFr0LFu/AAAAFQEAAAsAAAAA&#10;AAAAAAAAAAAAHwEAAF9yZWxzLy5yZWxzUEsBAi0AFAAGAAgAAAAhAMfpH5LBAAAA2gAAAA8AAAAA&#10;AAAAAAAAAAAABwIAAGRycy9kb3ducmV2LnhtbFBLBQYAAAAAAwADALcAAAD1AgAAAAA=&#10;" fillcolor="#d4efe5" strokeweight=".5pt">
                    <v:textbox>
                      <w:txbxContent>
                        <w:p w14:paraId="1FB492A5" w14:textId="77777777" w:rsidR="00BD366B" w:rsidRDefault="00BD366B" w:rsidP="00BD366B">
                          <w:pPr>
                            <w:rPr>
                              <w:sz w:val="20"/>
                              <w:szCs w:val="20"/>
                            </w:rPr>
                          </w:pPr>
                          <w:r>
                            <w:rPr>
                              <w:sz w:val="20"/>
                              <w:szCs w:val="20"/>
                            </w:rPr>
                            <w:t>Is the material classified as:</w:t>
                          </w:r>
                        </w:p>
                        <w:p w14:paraId="6D6A983C" w14:textId="77777777" w:rsidR="00BD366B" w:rsidRPr="000204E3" w:rsidRDefault="00BD366B" w:rsidP="00BD366B">
                          <w:pPr>
                            <w:pStyle w:val="ListParagraph"/>
                            <w:numPr>
                              <w:ilvl w:val="0"/>
                              <w:numId w:val="10"/>
                            </w:numPr>
                            <w:rPr>
                              <w:sz w:val="20"/>
                              <w:szCs w:val="20"/>
                              <w:lang w:val="fr-FR"/>
                            </w:rPr>
                          </w:pPr>
                          <w:r w:rsidRPr="00F6498B">
                            <w:rPr>
                              <w:sz w:val="20"/>
                              <w:szCs w:val="20"/>
                              <w:lang w:val="fr-FR"/>
                            </w:rPr>
                            <w:t>UN2908</w:t>
                          </w:r>
                          <w:r>
                            <w:rPr>
                              <w:sz w:val="20"/>
                              <w:szCs w:val="20"/>
                              <w:lang w:val="fr-FR"/>
                            </w:rPr>
                            <w:t xml:space="preserve"> or</w:t>
                          </w:r>
                          <w:r w:rsidRPr="00F6498B">
                            <w:rPr>
                              <w:sz w:val="20"/>
                              <w:szCs w:val="20"/>
                              <w:lang w:val="fr-FR"/>
                            </w:rPr>
                            <w:t xml:space="preserve"> UN2909</w:t>
                          </w:r>
                          <w:r>
                            <w:rPr>
                              <w:sz w:val="20"/>
                              <w:szCs w:val="20"/>
                              <w:lang w:val="fr-FR"/>
                            </w:rPr>
                            <w:t> ? (ADR section 1.1.3.6)</w:t>
                          </w:r>
                        </w:p>
                        <w:p w14:paraId="2D5F1CE6" w14:textId="77777777" w:rsidR="00BD366B" w:rsidRDefault="00BD366B" w:rsidP="00BD366B">
                          <w:pPr>
                            <w:pStyle w:val="ListParagraph"/>
                            <w:numPr>
                              <w:ilvl w:val="0"/>
                              <w:numId w:val="10"/>
                            </w:numPr>
                            <w:rPr>
                              <w:sz w:val="20"/>
                              <w:szCs w:val="20"/>
                            </w:rPr>
                          </w:pPr>
                          <w:r w:rsidRPr="000204E3">
                            <w:rPr>
                              <w:sz w:val="20"/>
                              <w:szCs w:val="20"/>
                            </w:rPr>
                            <w:t>UN2910 or UN2911 below the A</w:t>
                          </w:r>
                          <w:r w:rsidRPr="000204E3">
                            <w:rPr>
                              <w:sz w:val="20"/>
                              <w:szCs w:val="20"/>
                              <w:vertAlign w:val="subscript"/>
                            </w:rPr>
                            <w:t>2</w:t>
                          </w:r>
                          <w:r w:rsidRPr="000204E3">
                            <w:rPr>
                              <w:sz w:val="20"/>
                              <w:szCs w:val="20"/>
                            </w:rPr>
                            <w:t xml:space="preserve"> limit </w:t>
                          </w:r>
                          <w:r w:rsidRPr="00F6498B">
                            <w:rPr>
                              <w:sz w:val="20"/>
                              <w:szCs w:val="20"/>
                            </w:rPr>
                            <w:t xml:space="preserve">(ADR </w:t>
                          </w:r>
                          <w:r>
                            <w:rPr>
                              <w:sz w:val="20"/>
                              <w:szCs w:val="20"/>
                            </w:rPr>
                            <w:t xml:space="preserve">section </w:t>
                          </w:r>
                          <w:r w:rsidRPr="00F6498B">
                            <w:rPr>
                              <w:sz w:val="20"/>
                              <w:szCs w:val="20"/>
                            </w:rPr>
                            <w:t>1.1.3.6)</w:t>
                          </w:r>
                          <w:r>
                            <w:rPr>
                              <w:sz w:val="20"/>
                              <w:szCs w:val="20"/>
                            </w:rPr>
                            <w:t xml:space="preserve">, </w:t>
                          </w:r>
                          <w:r w:rsidRPr="00F6498B">
                            <w:rPr>
                              <w:sz w:val="20"/>
                              <w:szCs w:val="20"/>
                            </w:rPr>
                            <w:t>or:</w:t>
                          </w:r>
                        </w:p>
                        <w:p w14:paraId="34E47AFF" w14:textId="77777777" w:rsidR="00BD366B" w:rsidRPr="00F6498B" w:rsidRDefault="00BD366B" w:rsidP="00BD366B">
                          <w:pPr>
                            <w:pStyle w:val="ListParagraph"/>
                            <w:numPr>
                              <w:ilvl w:val="0"/>
                              <w:numId w:val="10"/>
                            </w:numPr>
                            <w:rPr>
                              <w:sz w:val="20"/>
                              <w:szCs w:val="20"/>
                            </w:rPr>
                          </w:pPr>
                          <w:r w:rsidRPr="00731125">
                            <w:rPr>
                              <w:sz w:val="20"/>
                              <w:szCs w:val="20"/>
                              <w:lang w:val="it-IT"/>
                            </w:rPr>
                            <w:t>UN2912 (LSA-1) or UN2913 (SCO-1</w:t>
                          </w:r>
                          <w:r>
                            <w:rPr>
                              <w:sz w:val="20"/>
                              <w:szCs w:val="20"/>
                              <w:lang w:val="it-IT"/>
                            </w:rPr>
                            <w:t xml:space="preserve">)? </w:t>
                          </w:r>
                          <w:r w:rsidRPr="00731125">
                            <w:rPr>
                              <w:sz w:val="20"/>
                              <w:szCs w:val="20"/>
                              <w:lang w:val="it-IT"/>
                            </w:rPr>
                            <w:t xml:space="preserve"> </w:t>
                          </w:r>
                          <w:r w:rsidRPr="00F6498B">
                            <w:rPr>
                              <w:sz w:val="20"/>
                              <w:szCs w:val="20"/>
                            </w:rPr>
                            <w:t xml:space="preserve">(ADR </w:t>
                          </w:r>
                          <w:r>
                            <w:rPr>
                              <w:sz w:val="20"/>
                              <w:szCs w:val="20"/>
                            </w:rPr>
                            <w:t xml:space="preserve">section </w:t>
                          </w:r>
                          <w:r w:rsidRPr="00F6498B">
                            <w:rPr>
                              <w:sz w:val="20"/>
                              <w:szCs w:val="20"/>
                            </w:rPr>
                            <w:t>1.10.4)</w:t>
                          </w:r>
                        </w:p>
                        <w:p w14:paraId="3C4F6181" w14:textId="77777777" w:rsidR="00BD366B" w:rsidRPr="00822E29" w:rsidRDefault="00BD366B" w:rsidP="00BD366B">
                          <w:pPr>
                            <w:rPr>
                              <w:sz w:val="20"/>
                              <w:szCs w:val="20"/>
                            </w:rPr>
                          </w:pPr>
                        </w:p>
                        <w:p w14:paraId="4C5C55AC" w14:textId="77777777" w:rsidR="00BD366B" w:rsidRDefault="00BD366B" w:rsidP="00BD366B"/>
                      </w:txbxContent>
                    </v:textbox>
                  </v:shape>
                  <v:shape id="Text Box 9" o:spid="_x0000_s1036" type="#_x0000_t202" style="position:absolute;left:2952;top:41529;width:41339;height:114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pboJxAAAANoAAAAPAAAAZHJzL2Rvd25yZXYueG1sRI9Pa8JA&#10;FMTvhX6H5QlepG4qpdjoRlpBUDwU/yAeH9mXbEj2bciuGvvp3UKhx2FmfsPMF71txJU6XzlW8DpO&#10;QBDnTldcKjgeVi9TED4ga2wck4I7eVhkz09zTLW78Y6u+1CKCGGfogITQptK6XNDFv3YtcTRK1xn&#10;MUTZlVJ3eItw28hJkrxLixXHBYMtLQ3l9f5iFdDZjGp5LA7bt1M90t8b+2V+rFLDQf85AxGoD//h&#10;v/ZaK/iA3yvxBsjsAQAA//8DAFBLAQItABQABgAIAAAAIQDb4fbL7gAAAIUBAAATAAAAAAAAAAAA&#10;AAAAAAAAAABbQ29udGVudF9UeXBlc10ueG1sUEsBAi0AFAAGAAgAAAAhAFr0LFu/AAAAFQEAAAsA&#10;AAAAAAAAAAAAAAAAHwEAAF9yZWxzLy5yZWxzUEsBAi0AFAAGAAgAAAAhAKilugnEAAAA2gAAAA8A&#10;AAAAAAAAAAAAAAAABwIAAGRycy9kb3ducmV2LnhtbFBLBQYAAAAAAwADALcAAAD4AgAAAAA=&#10;" fillcolor="#d4efe5" strokeweight=".5pt">
                    <v:textbox>
                      <w:txbxContent>
                        <w:p w14:paraId="0D4F9016" w14:textId="77777777" w:rsidR="00BD366B" w:rsidRDefault="00BD366B" w:rsidP="00BD366B">
                          <w:pPr>
                            <w:rPr>
                              <w:sz w:val="20"/>
                              <w:szCs w:val="20"/>
                            </w:rPr>
                          </w:pPr>
                          <w:r w:rsidRPr="00E10713">
                            <w:rPr>
                              <w:sz w:val="20"/>
                              <w:szCs w:val="20"/>
                            </w:rPr>
                            <w:t xml:space="preserve">Does the consignment include high consequence radioactive material with an activity </w:t>
                          </w:r>
                          <w:r>
                            <w:rPr>
                              <w:sz w:val="20"/>
                              <w:szCs w:val="20"/>
                            </w:rPr>
                            <w:t>≥</w:t>
                          </w:r>
                          <w:r w:rsidRPr="00E10713">
                            <w:rPr>
                              <w:sz w:val="20"/>
                              <w:szCs w:val="20"/>
                            </w:rPr>
                            <w:t xml:space="preserve"> a transport security threshold of 3000 A</w:t>
                          </w:r>
                          <w:r w:rsidRPr="00971B61">
                            <w:rPr>
                              <w:sz w:val="20"/>
                              <w:szCs w:val="20"/>
                              <w:vertAlign w:val="subscript"/>
                            </w:rPr>
                            <w:t>2</w:t>
                          </w:r>
                          <w:r w:rsidRPr="00E10713">
                            <w:rPr>
                              <w:sz w:val="20"/>
                              <w:szCs w:val="20"/>
                            </w:rPr>
                            <w:t xml:space="preserve"> per package except for the radionuclides specified in ADR Table 1.10.3.1.3</w:t>
                          </w:r>
                          <w:r>
                            <w:rPr>
                              <w:sz w:val="20"/>
                              <w:szCs w:val="20"/>
                            </w:rPr>
                            <w:t>?</w:t>
                          </w:r>
                        </w:p>
                        <w:p w14:paraId="73D7DA80" w14:textId="6561063F" w:rsidR="00BD366B" w:rsidRDefault="00BD366B" w:rsidP="00BD366B">
                          <w:r>
                            <w:rPr>
                              <w:sz w:val="20"/>
                              <w:szCs w:val="20"/>
                            </w:rPr>
                            <w:t>Refer to Table 2.</w:t>
                          </w:r>
                        </w:p>
                      </w:txbxContent>
                    </v:textbox>
                  </v:shape>
                  <v:shapetype id="_x0000_t32" coordsize="21600,21600" o:spt="32" o:oned="t" path="m,l21600,21600e" filled="f">
                    <v:path arrowok="t" fillok="f" o:connecttype="none"/>
                    <o:lock v:ext="edit" shapetype="t"/>
                  </v:shapetype>
                  <v:shape id="Straight Arrow Connector 11" o:spid="_x0000_s1037" type="#_x0000_t32" style="position:absolute;left:41243;top:36004;width:190;height:552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OTsYwAAAANsAAAAPAAAAZHJzL2Rvd25yZXYueG1sRE9Ni8Iw&#10;EL0L/ocwwt401YNI1yhaEPbgZasI3oZmti0mk5Jk2/rvzcKCt3m8z9nuR2tETz60jhUsFxkI4srp&#10;lmsF18tpvgERIrJG45gUPCnAfjedbDHXbuBv6stYixTCIUcFTYxdLmWoGrIYFq4jTtyP8xZjgr6W&#10;2uOQwq2RqyxbS4stp4YGOyoaqh7lr1UwmNPxcDPPcm1u9+JcrPrH0UulPmbj4RNEpDG+xf/uL53m&#10;L+Hvl3SA3L0AAAD//wMAUEsBAi0AFAAGAAgAAAAhANvh9svuAAAAhQEAABMAAAAAAAAAAAAAAAAA&#10;AAAAAFtDb250ZW50X1R5cGVzXS54bWxQSwECLQAUAAYACAAAACEAWvQsW78AAAAVAQAACwAAAAAA&#10;AAAAAAAAAAAfAQAAX3JlbHMvLnJlbHNQSwECLQAUAAYACAAAACEAeDk7GMAAAADbAAAADwAAAAAA&#10;AAAAAAAAAAAHAgAAZHJzL2Rvd25yZXYueG1sUEsFBgAAAAADAAMAtwAAAPQCAAAAAA==&#10;" strokecolor="#4472c4" strokeweight=".5pt">
                    <v:stroke endarrow="block" joinstyle="miter"/>
                  </v:shape>
                  <v:shape id="Text Box 12" o:spid="_x0000_s1038" type="#_x0000_t202" style="position:absolute;left:39433;top:32194;width:12287;height:69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WerFvQAAANsAAAAPAAAAZHJzL2Rvd25yZXYueG1sRE9Ni8Iw&#10;EL0L/ocwC95suhVEqlF2BUG8qb14G5qxLTaTkkRb/70RBG/zeJ+z2gymFQ9yvrGs4DdJQRCXVjdc&#10;KSjOu+kChA/IGlvLpOBJHjbr8WiFubY9H+lxCpWIIexzVFCH0OVS+rImgz6xHXHkrtYZDBG6SmqH&#10;fQw3rczSdC4NNhwbauxoW1N5O92Ngv38P1yo0Ac9y2a2L2Tprq1XavIz/C1BBBrCV/xx73Wcn8H7&#10;l3iAXL8AAAD//wMAUEsBAi0AFAAGAAgAAAAhANvh9svuAAAAhQEAABMAAAAAAAAAAAAAAAAAAAAA&#10;AFtDb250ZW50X1R5cGVzXS54bWxQSwECLQAUAAYACAAAACEAWvQsW78AAAAVAQAACwAAAAAAAAAA&#10;AAAAAAAfAQAAX3JlbHMvLnJlbHNQSwECLQAUAAYACAAAACEAfFnqxb0AAADbAAAADwAAAAAAAAAA&#10;AAAAAAAHAgAAZHJzL2Rvd25yZXYueG1sUEsFBgAAAAADAAMAtwAAAPECAAAAAA==&#10;" strokeweight=".5pt">
                    <v:textbox>
                      <w:txbxContent>
                        <w:p w14:paraId="3AE6522B" w14:textId="77777777" w:rsidR="00BD366B" w:rsidRPr="003E3E3E" w:rsidRDefault="00BD366B" w:rsidP="00BD366B">
                          <w:pPr>
                            <w:rPr>
                              <w:sz w:val="20"/>
                              <w:szCs w:val="20"/>
                            </w:rPr>
                          </w:pPr>
                          <w:r w:rsidRPr="003E3E3E">
                            <w:rPr>
                              <w:sz w:val="20"/>
                              <w:szCs w:val="20"/>
                            </w:rPr>
                            <w:t>ADR Chapter 1.10</w:t>
                          </w:r>
                          <w:r>
                            <w:rPr>
                              <w:sz w:val="20"/>
                              <w:szCs w:val="20"/>
                            </w:rPr>
                            <w:t xml:space="preserve">, sections </w:t>
                          </w:r>
                          <w:r w:rsidRPr="003E3E3E">
                            <w:rPr>
                              <w:sz w:val="20"/>
                              <w:szCs w:val="20"/>
                            </w:rPr>
                            <w:t xml:space="preserve"> </w:t>
                          </w:r>
                          <w:r w:rsidRPr="00030B01">
                            <w:rPr>
                              <w:sz w:val="20"/>
                              <w:szCs w:val="20"/>
                            </w:rPr>
                            <w:t>1.10.1 and 1.10.2</w:t>
                          </w:r>
                          <w:r>
                            <w:rPr>
                              <w:sz w:val="20"/>
                              <w:szCs w:val="20"/>
                            </w:rPr>
                            <w:t xml:space="preserve"> </w:t>
                          </w:r>
                          <w:r>
                            <w:rPr>
                              <w:b/>
                              <w:bCs/>
                              <w:sz w:val="20"/>
                              <w:szCs w:val="20"/>
                            </w:rPr>
                            <w:t>are</w:t>
                          </w:r>
                          <w:r w:rsidRPr="003E3E3E">
                            <w:rPr>
                              <w:sz w:val="20"/>
                              <w:szCs w:val="20"/>
                            </w:rPr>
                            <w:t xml:space="preserve"> applicable</w:t>
                          </w:r>
                        </w:p>
                      </w:txbxContent>
                    </v:textbox>
                  </v:shape>
                  <v:shape id="Straight Arrow Connector 13" o:spid="_x0000_s1039" type="#_x0000_t32" style="position:absolute;left:38576;top:52959;width:190;height:5524;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pwD0wQAAANsAAAAPAAAAZHJzL2Rvd25yZXYueG1sRE9Na8JA&#10;EL0L/Q/LCL3VjRakpK6iAcGDl6Yl4G3ITpPg7mzY3Sbx33cFwds83udsdpM1YiAfOscKlosMBHHt&#10;dMeNgp/v49sHiBCRNRrHpOBGAXbbl9kGc+1G/qKhjI1IIRxyVNDG2OdShroli2HheuLE/TpvMSbo&#10;G6k9jincGrnKsrW02HFqaLGnoqX6Wv5ZBaM5HvaVuZVrU12Kc7EargcvlXqdT/tPEJGm+BQ/3Ced&#10;5r/D/Zd0gNz+AwAA//8DAFBLAQItABQABgAIAAAAIQDb4fbL7gAAAIUBAAATAAAAAAAAAAAAAAAA&#10;AAAAAABbQ29udGVudF9UeXBlc10ueG1sUEsBAi0AFAAGAAgAAAAhAFr0LFu/AAAAFQEAAAsAAAAA&#10;AAAAAAAAAAAAHwEAAF9yZWxzLy5yZWxzUEsBAi0AFAAGAAgAAAAhAOenAPTBAAAA2wAAAA8AAAAA&#10;AAAAAAAAAAAABwIAAGRycy9kb3ducmV2LnhtbFBLBQYAAAAAAwADALcAAAD1AgAAAAA=&#10;" strokecolor="#4472c4" strokeweight=".5pt">
                    <v:stroke endarrow="block" joinstyle="miter"/>
                  </v:shape>
                  <v:shape id="Straight Arrow Connector 14" o:spid="_x0000_s1040" type="#_x0000_t32" style="position:absolute;left:6191;top:52959;width:190;height:5524;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TpiAwQAAANsAAAAPAAAAZHJzL2Rvd25yZXYueG1sRE9Na8JA&#10;EL0L/Q/LCL3VjVKkpK6iAcGDl6Yl4G3ITpPg7mzY3Sbx33cFwds83udsdpM1YiAfOscKlosMBHHt&#10;dMeNgp/v49sHiBCRNRrHpOBGAXbbl9kGc+1G/qKhjI1IIRxyVNDG2OdShroli2HheuLE/TpvMSbo&#10;G6k9jincGrnKsrW02HFqaLGnoqX6Wv5ZBaM5HvaVuZVrU12Kc7EargcvlXqdT/tPEJGm+BQ/3Ced&#10;5r/D/Zd0gNz+AwAA//8DAFBLAQItABQABgAIAAAAIQDb4fbL7gAAAIUBAAATAAAAAAAAAAAAAAAA&#10;AAAAAABbQ29udGVudF9UeXBlc10ueG1sUEsBAi0AFAAGAAgAAAAhAFr0LFu/AAAAFQEAAAsAAAAA&#10;AAAAAAAAAAAAHwEAAF9yZWxzLy5yZWxzUEsBAi0AFAAGAAgAAAAhAGhOmIDBAAAA2wAAAA8AAAAA&#10;AAAAAAAAAAAABwIAAGRycy9kb3ducmV2LnhtbFBLBQYAAAAAAwADALcAAAD1AgAAAAA=&#10;" strokecolor="#4472c4" strokeweight=".5pt">
                    <v:stroke endarrow="block" joinstyle="miter"/>
                  </v:shape>
                  <v:shape id="Text Box 15" o:spid="_x0000_s1041" type="#_x0000_t202" style="position:absolute;left:1143;top:54197;width:4286;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YziwwAAANsAAAAPAAAAZHJzL2Rvd25yZXYueG1sRE/fa8Iw&#10;EH4f+D+EE/Y2UwcboxpFZGMKK2oVfD2as602l5JktvOvXwYD3+7j+3nTeW8acSXna8sKxqMEBHFh&#10;dc2lgsP+4+kNhA/IGhvLpOCHPMxng4cpptp2vKNrHkoRQ9inqKAKoU2l9EVFBv3ItsSRO1lnMETo&#10;SqkddjHcNPI5SV6lwZpjQ4UtLSsqLvm3UXDs8k+3Wa/P23aV3Ta3PPui90ypx2G/mIAI1Ie7+N+9&#10;0nH+C/z9Eg+Qs18AAAD//wMAUEsBAi0AFAAGAAgAAAAhANvh9svuAAAAhQEAABMAAAAAAAAAAAAA&#10;AAAAAAAAAFtDb250ZW50X1R5cGVzXS54bWxQSwECLQAUAAYACAAAACEAWvQsW78AAAAVAQAACwAA&#10;AAAAAAAAAAAAAAAfAQAAX3JlbHMvLnJlbHNQSwECLQAUAAYACAAAACEAy6GM4sMAAADbAAAADwAA&#10;AAAAAAAAAAAAAAAHAgAAZHJzL2Rvd25yZXYueG1sUEsFBgAAAAADAAMAtwAAAPcCAAAAAA==&#10;" fillcolor="window" stroked="f" strokeweight=".5pt">
                    <v:textbox>
                      <w:txbxContent>
                        <w:p w14:paraId="30EB043A" w14:textId="77777777" w:rsidR="00BD366B" w:rsidRPr="00E6565C" w:rsidRDefault="00BD366B" w:rsidP="00BD366B">
                          <w:pPr>
                            <w:rPr>
                              <w:b/>
                              <w:bCs/>
                              <w:sz w:val="20"/>
                              <w:szCs w:val="20"/>
                            </w:rPr>
                          </w:pPr>
                          <w:r w:rsidRPr="00E6565C">
                            <w:rPr>
                              <w:b/>
                              <w:bCs/>
                              <w:sz w:val="20"/>
                              <w:szCs w:val="20"/>
                            </w:rPr>
                            <w:t>No</w:t>
                          </w:r>
                        </w:p>
                      </w:txbxContent>
                    </v:textbox>
                  </v:shape>
                  <v:shape id="Text Box 19" o:spid="_x0000_s1042" type="#_x0000_t202" style="position:absolute;left:19240;top:32289;width:10668;height:6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ASrwQAAANsAAAAPAAAAZHJzL2Rvd25yZXYueG1sRE9Na8JA&#10;EL0X/A/LCN7qpj2IRtcgBcGLSGMPeht2p8nW7GzIbpPUX98tCL3N433OphhdI3rqgvWs4GWegSDW&#10;3liuFHyc989LECEiG2w8k4IfClBsJ08bzI0f+J36MlYihXDIUUEdY5tLGXRNDsPct8SJ+/Sdw5hg&#10;V0nT4ZDCXSNfs2whHVpODTW29FaTvpXfToHhi2d9tce75VLb1f20/NK9UrPpuFuDiDTGf/HDfTBp&#10;/gr+fkkHyO0vAAAA//8DAFBLAQItABQABgAIAAAAIQDb4fbL7gAAAIUBAAATAAAAAAAAAAAAAAAA&#10;AAAAAABbQ29udGVudF9UeXBlc10ueG1sUEsBAi0AFAAGAAgAAAAhAFr0LFu/AAAAFQEAAAsAAAAA&#10;AAAAAAAAAAAAHwEAAF9yZWxzLy5yZWxzUEsBAi0AFAAGAAgAAAAhAFGABKvBAAAA2wAAAA8AAAAA&#10;AAAAAAAAAAAABwIAAGRycy9kb3ducmV2LnhtbFBLBQYAAAAAAwADALcAAAD1AgAAAAA=&#10;" fillcolor="window" strokeweight=".5pt">
                    <v:textbox>
                      <w:txbxContent>
                        <w:p w14:paraId="430DFF49" w14:textId="77777777" w:rsidR="00BD366B" w:rsidRPr="003E3E3E" w:rsidRDefault="00BD366B" w:rsidP="00BD366B">
                          <w:pPr>
                            <w:rPr>
                              <w:sz w:val="20"/>
                              <w:szCs w:val="20"/>
                            </w:rPr>
                          </w:pPr>
                          <w:r w:rsidRPr="003E3E3E">
                            <w:rPr>
                              <w:sz w:val="20"/>
                              <w:szCs w:val="20"/>
                            </w:rPr>
                            <w:t xml:space="preserve">ADR Chapter 1.10 is </w:t>
                          </w:r>
                          <w:r w:rsidRPr="003E3E3E">
                            <w:rPr>
                              <w:b/>
                              <w:bCs/>
                              <w:sz w:val="20"/>
                              <w:szCs w:val="20"/>
                            </w:rPr>
                            <w:t>not</w:t>
                          </w:r>
                          <w:r w:rsidRPr="003E3E3E">
                            <w:rPr>
                              <w:sz w:val="20"/>
                              <w:szCs w:val="20"/>
                            </w:rPr>
                            <w:t xml:space="preserve"> applicable</w:t>
                          </w:r>
                        </w:p>
                      </w:txbxContent>
                    </v:textbox>
                  </v:shape>
                  <v:shape id="Text Box 20" o:spid="_x0000_s1043" type="#_x0000_t202" style="position:absolute;left:42386;top:28384;width:4000;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uuXHwgAAANsAAAAPAAAAZHJzL2Rvd25yZXYueG1sRE/Pa8Iw&#10;FL4L+x/CG3jTVA9jVKPIcEzBonYDr4/m2dY1LyXJbOdfbw6Cx4/v93zZm0ZcyfnasoLJOAFBXFhd&#10;c6ng5/tz9A7CB2SNjWVS8E8elouXwRxTbTs+0jUPpYgh7FNUUIXQplL6oiKDfmxb4sidrTMYInSl&#10;1A67GG4aOU2SN2mw5thQYUsfFRW/+Z9RcOryL7ffbi+HdpPd9rc829E6U2r42q9mIAL14Sl+uDda&#10;wTSuj1/iD5CLOwAAAP//AwBQSwECLQAUAAYACAAAACEA2+H2y+4AAACFAQAAEwAAAAAAAAAAAAAA&#10;AAAAAAAAW0NvbnRlbnRfVHlwZXNdLnhtbFBLAQItABQABgAIAAAAIQBa9CxbvwAAABUBAAALAAAA&#10;AAAAAAAAAAAAAB8BAABfcmVscy8ucmVsc1BLAQItABQABgAIAAAAIQAVuuXHwgAAANsAAAAPAAAA&#10;AAAAAAAAAAAAAAcCAABkcnMvZG93bnJldi54bWxQSwUGAAAAAAMAAwC3AAAA9gIAAAAA&#10;" fillcolor="window" stroked="f" strokeweight=".5pt">
                    <v:textbox>
                      <w:txbxContent>
                        <w:p w14:paraId="0B0761AC" w14:textId="77777777" w:rsidR="00BD366B" w:rsidRPr="00E6565C" w:rsidRDefault="00BD366B" w:rsidP="00BD366B">
                          <w:pPr>
                            <w:rPr>
                              <w:b/>
                              <w:bCs/>
                              <w:sz w:val="20"/>
                              <w:szCs w:val="20"/>
                            </w:rPr>
                          </w:pPr>
                          <w:r>
                            <w:rPr>
                              <w:b/>
                              <w:bCs/>
                              <w:sz w:val="20"/>
                              <w:szCs w:val="20"/>
                            </w:rPr>
                            <w:t>No</w:t>
                          </w:r>
                        </w:p>
                      </w:txbxContent>
                    </v:textbox>
                  </v:shape>
                  <v:shape id="Text Box 23" o:spid="_x0000_s1044" type="#_x0000_t202" style="position:absolute;left:39719;top:54578;width:4286;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aHuwxQAAANsAAAAPAAAAZHJzL2Rvd25yZXYueG1sRI9Ba8JA&#10;FITvhf6H5RV6q5taEImuItJShQZrFLw+ss8kmn0bdrcm+uu7BaHHYWa+Yabz3jTiQs7XlhW8DhIQ&#10;xIXVNZcK9ruPlzEIH5A1NpZJwZU8zGePD1NMte14S5c8lCJC2KeooAqhTaX0RUUG/cC2xNE7Wmcw&#10;ROlKqR12EW4aOUySkTRYc1yosKVlRcU5/zEKDl3+6Tbr9em7XWW3zS3Pvug9U+r5qV9MQATqw3/4&#10;3l5pBcM3+PsSf4Cc/QIAAP//AwBQSwECLQAUAAYACAAAACEA2+H2y+4AAACFAQAAEwAAAAAAAAAA&#10;AAAAAAAAAAAAW0NvbnRlbnRfVHlwZXNdLnhtbFBLAQItABQABgAIAAAAIQBa9CxbvwAAABUBAAAL&#10;AAAAAAAAAAAAAAAAAB8BAABfcmVscy8ucmVsc1BLAQItABQABgAIAAAAIQDlaHuwxQAAANsAAAAP&#10;AAAAAAAAAAAAAAAAAAcCAABkcnMvZG93bnJldi54bWxQSwUGAAAAAAMAAwC3AAAA+QIAAAAA&#10;" fillcolor="window" stroked="f" strokeweight=".5pt">
                    <v:textbox>
                      <w:txbxContent>
                        <w:p w14:paraId="353AC845" w14:textId="77777777" w:rsidR="00BD366B" w:rsidRPr="00E6565C" w:rsidRDefault="00BD366B" w:rsidP="00BD366B">
                          <w:pPr>
                            <w:rPr>
                              <w:b/>
                              <w:bCs/>
                              <w:sz w:val="20"/>
                              <w:szCs w:val="20"/>
                            </w:rPr>
                          </w:pPr>
                          <w:r w:rsidRPr="00E6565C">
                            <w:rPr>
                              <w:b/>
                              <w:bCs/>
                              <w:sz w:val="20"/>
                              <w:szCs w:val="20"/>
                            </w:rPr>
                            <w:t>Yes</w:t>
                          </w:r>
                        </w:p>
                      </w:txbxContent>
                    </v:textbox>
                  </v:shape>
                  <v:shape id="Straight Arrow Connector 21" o:spid="_x0000_s1045" type="#_x0000_t32" style="position:absolute;left:9620;top:10858;width:95;height:552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w5hoxQAAANsAAAAPAAAAZHJzL2Rvd25yZXYueG1sRI9Ba8JA&#10;FITvhf6H5Qleim60VSS6Shsp9FoV1Nsj+8xGs2/T7BrT/vquUOhxmJlvmMWqs5VoqfGlYwWjYQKC&#10;OHe65ELBbvs+mIHwAVlj5ZgUfJOH1fLxYYGpdjf+pHYTChEh7FNUYEKoUyl9bsiiH7qaOHon11gM&#10;UTaF1A3eItxWcpwkU2mx5LhgsKbMUH7ZXK2C42mi27dsXebmkD3vn15+vs6HtVL9Xvc6BxGoC//h&#10;v/aHVjAewf1L/AFy+QsAAP//AwBQSwECLQAUAAYACAAAACEA2+H2y+4AAACFAQAAEwAAAAAAAAAA&#10;AAAAAAAAAAAAW0NvbnRlbnRfVHlwZXNdLnhtbFBLAQItABQABgAIAAAAIQBa9CxbvwAAABUBAAAL&#10;AAAAAAAAAAAAAAAAAB8BAABfcmVscy8ucmVsc1BLAQItABQABgAIAAAAIQBzw5hoxQAAANsAAAAP&#10;AAAAAAAAAAAAAAAAAAcCAABkcnMvZG93bnJldi54bWxQSwUGAAAAAAMAAwC3AAAA+QIAAAAA&#10;" strokecolor="#07716c [3204]" strokeweight=".5pt">
                    <v:stroke endarrow="block" joinstyle="miter"/>
                  </v:shape>
                  <v:shape id="Straight Arrow Connector 22" o:spid="_x0000_s1046" type="#_x0000_t32" style="position:absolute;left:18573;top:10858;width:0;height:542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zS16wgAAANsAAAAPAAAAZHJzL2Rvd25yZXYueG1sRI9Pa8JA&#10;EMXvhX6HZQq9iG4Mtmh0lVIo7dXUFo9DdswGs7MhO9X47buC4PHx/vx4q83gW3WiPjaBDUwnGSji&#10;KtiGawO774/xHFQUZIttYDJwoQib9ePDCgsbzrylUym1SiMcCzTgRLpC61g58hgnoSNO3iH0HiXJ&#10;vta2x3Ma963Os+xVe2w4ERx29O6oOpZ/PnFpl4/Kl9FidvzEn/2vk8tsKsY8Pw1vS1BCg9zDt/aX&#10;NZDncP2SfoBe/wMAAP//AwBQSwECLQAUAAYACAAAACEA2+H2y+4AAACFAQAAEwAAAAAAAAAAAAAA&#10;AAAAAAAAW0NvbnRlbnRfVHlwZXNdLnhtbFBLAQItABQABgAIAAAAIQBa9CxbvwAAABUBAAALAAAA&#10;AAAAAAAAAAAAAB8BAABfcmVscy8ucmVsc1BLAQItABQABgAIAAAAIQBVzS16wgAAANsAAAAPAAAA&#10;AAAAAAAAAAAAAAcCAABkcnMvZG93bnJldi54bWxQSwUGAAAAAAMAAwC3AAAA9gIAAAAA&#10;" strokecolor="#07716c [3204]" strokeweight=".5pt">
                    <v:stroke endarrow="block" joinstyle="miter"/>
                  </v:shape>
                  <v:shape id="Straight Arrow Connector 25" o:spid="_x0000_s1047" type="#_x0000_t32" style="position:absolute;left:28479;top:26765;width:96;height:5524;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J5rxQAAANsAAAAPAAAAZHJzL2Rvd25yZXYueG1sRI9Ba8JA&#10;FITvhf6H5Qleim6qVUrqKjUieK0VtLdH9plNzb5Ns2uM/vquUOhxmJlvmNmis5VoqfGlYwXPwwQE&#10;ce50yYWC3ed68ArCB2SNlWNScCUPi/njwwxT7S78Qe02FCJC2KeowIRQp1L63JBFP3Q1cfSOrrEY&#10;omwKqRu8RLit5ChJptJiyXHBYE2Zofy0PVsFX8eJbpfZqszNIRvvn15uP9+HlVL9Xvf+BiJQF/7D&#10;f+2NVjCawP1L/AFy/gsAAP//AwBQSwECLQAUAAYACAAAACEA2+H2y+4AAACFAQAAEwAAAAAAAAAA&#10;AAAAAAAAAAAAW0NvbnRlbnRfVHlwZXNdLnhtbFBLAQItABQABgAIAAAAIQBa9CxbvwAAABUBAAAL&#10;AAAAAAAAAAAAAAAAAB8BAABfcmVscy8ucmVsc1BLAQItABQABgAIAAAAIQAM+J5rxQAAANsAAAAP&#10;AAAAAAAAAAAAAAAAAAcCAABkcnMvZG93bnJldi54bWxQSwUGAAAAAAMAAwC3AAAA+QIAAAAA&#10;" strokecolor="#07716c [3204]" strokeweight=".5pt">
                    <v:stroke endarrow="block" joinstyle="miter"/>
                  </v:shape>
                  <v:shape id="Straight Arrow Connector 26" o:spid="_x0000_s1048" type="#_x0000_t32" style="position:absolute;left:41148;top:26765;width:190;height:5429;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KgAcxQAAANsAAAAPAAAAZHJzL2Rvd25yZXYueG1sRI9Ba8JA&#10;FITvBf/D8gQvRTfVViS6ShsReq0V1Nsj+8xGs2/T7BrT/vquUOhxmJlvmMWqs5VoqfGlYwVPowQE&#10;ce50yYWC3edmOAPhA7LGyjEp+CYPq2XvYYGpdjf+oHYbChEh7FNUYEKoUyl9bsiiH7maOHon11gM&#10;UTaF1A3eItxWcpwkU2mx5LhgsKbMUH7ZXq2C4+lFt2/ZuszNIZvsH59/vs6HtVKDfvc6BxGoC//h&#10;v/a7VjCewv1L/AFy+QsAAP//AwBQSwECLQAUAAYACAAAACEA2+H2y+4AAACFAQAAEwAAAAAAAAAA&#10;AAAAAAAAAAAAW0NvbnRlbnRfVHlwZXNdLnhtbFBLAQItABQABgAIAAAAIQBa9CxbvwAAABUBAAAL&#10;AAAAAAAAAAAAAAAAAB8BAABfcmVscy8ucmVsc1BLAQItABQABgAIAAAAIQD8KgAcxQAAANsAAAAP&#10;AAAAAAAAAAAAAAAAAAcCAABkcnMvZG93bnJldi54bWxQSwUGAAAAAAMAAwC3AAAA+QIAAAAA&#10;" strokecolor="#07716c [3204]" strokeweight=".5pt">
                    <v:stroke endarrow="block" joinstyle="miter"/>
                  </v:shape>
                </v:group>
                <v:rect id="Rectangle 1" o:spid="_x0000_s1049" style="position:absolute;width:60388;height:661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FiLqzAAAAOIAAAAPAAAAZHJzL2Rvd25yZXYueG1sRI9BS8NA&#10;FITvgv9heYKX0m6qprWx2yKKkoMIVj14e80+s7HZtyH7bOO/7wqCx2FmvmGW68G3ak99bAIbmE4y&#10;UMRVsA3XBt5eH8bXoKIgW2wDk4EfirBenZ4ssbDhwC+030itEoRjgQacSFdoHStHHuMkdMTJ+wy9&#10;R0myr7Xt8ZDgvtUXWTbTHhtOCw47unNU7Tbf3sBHOUj9NX2Upx2O3kel21bP91tjzs+G2xtQQoP8&#10;h//apTVwuVhc5fl8nsPvpXQH9OoIAAD//wMAUEsBAi0AFAAGAAgAAAAhANvh9svuAAAAhQEAABMA&#10;AAAAAAAAAAAAAAAAAAAAAFtDb250ZW50X1R5cGVzXS54bWxQSwECLQAUAAYACAAAACEAWvQsW78A&#10;AAAVAQAACwAAAAAAAAAAAAAAAAAfAQAAX3JlbHMvLnJlbHNQSwECLQAUAAYACAAAACEAJxYi6swA&#10;AADiAAAADwAAAAAAAAAAAAAAAAAHAgAAZHJzL2Rvd25yZXYueG1sUEsFBgAAAAADAAMAtwAAAAAD&#10;AAAAAA==&#10;" filled="f" strokecolor="black [3213]" strokeweight="1pt"/>
                <w10:anchorlock/>
              </v:group>
            </w:pict>
          </mc:Fallback>
        </mc:AlternateContent>
      </w:r>
    </w:p>
    <w:p w14:paraId="390D9B9A" w14:textId="77777777" w:rsidR="00390462" w:rsidRDefault="00390462" w:rsidP="00390462">
      <w:pPr>
        <w:pStyle w:val="Caption"/>
        <w:jc w:val="center"/>
        <w:sectPr w:rsidR="00390462" w:rsidSect="00390462">
          <w:pgSz w:w="11906" w:h="16838" w:code="9"/>
          <w:pgMar w:top="1440" w:right="1440" w:bottom="1440" w:left="1440" w:header="397" w:footer="397" w:gutter="0"/>
          <w:cols w:space="312"/>
          <w:docGrid w:linePitch="360"/>
        </w:sectPr>
      </w:pPr>
      <w:bookmarkStart w:id="11" w:name="_Ref181713778"/>
      <w:r>
        <w:t xml:space="preserve">Figure </w:t>
      </w:r>
      <w:r w:rsidR="00157D42">
        <w:fldChar w:fldCharType="begin"/>
      </w:r>
      <w:r w:rsidR="00157D42">
        <w:instrText xml:space="preserve"> SEQ Figure \* ARABIC </w:instrText>
      </w:r>
      <w:r w:rsidR="00157D42">
        <w:fldChar w:fldCharType="separate"/>
      </w:r>
      <w:r>
        <w:rPr>
          <w:noProof/>
        </w:rPr>
        <w:t>1</w:t>
      </w:r>
      <w:r w:rsidR="00157D42">
        <w:rPr>
          <w:noProof/>
        </w:rPr>
        <w:fldChar w:fldCharType="end"/>
      </w:r>
      <w:bookmarkEnd w:id="11"/>
      <w:r>
        <w:t xml:space="preserve"> - </w:t>
      </w:r>
      <w:r w:rsidRPr="00914A16">
        <w:t>Applicability of ADR Chapter 1.10 to radioactive material transport</w:t>
      </w:r>
    </w:p>
    <w:p w14:paraId="08DEE0BA" w14:textId="612198C8" w:rsidR="004764E4" w:rsidRDefault="00C81D6B" w:rsidP="00265767">
      <w:pPr>
        <w:pStyle w:val="F9-Paragraph"/>
      </w:pPr>
      <w:r>
        <w:lastRenderedPageBreak/>
        <w:t>The following table provides a summary of the</w:t>
      </w:r>
      <w:r w:rsidR="003B50C2">
        <w:t xml:space="preserve"> thresholds in NISR and ADR for relevant isotopes.</w:t>
      </w:r>
    </w:p>
    <w:p w14:paraId="3A93E7B0" w14:textId="77777777" w:rsidR="00BD366B" w:rsidRDefault="00BD366B" w:rsidP="00BD366B">
      <w:pPr>
        <w:pStyle w:val="Caption"/>
        <w:ind w:left="851"/>
      </w:pPr>
      <w:r>
        <w:t xml:space="preserve">Table </w:t>
      </w:r>
      <w:r>
        <w:fldChar w:fldCharType="begin"/>
      </w:r>
      <w:r>
        <w:instrText xml:space="preserve"> SEQ Table \* ARABIC </w:instrText>
      </w:r>
      <w:r>
        <w:fldChar w:fldCharType="separate"/>
      </w:r>
      <w:r>
        <w:rPr>
          <w:noProof/>
        </w:rPr>
        <w:t>1</w:t>
      </w:r>
      <w:r>
        <w:fldChar w:fldCharType="end"/>
      </w:r>
      <w:r>
        <w:t xml:space="preserve"> - NISR/ADR security thresholds</w:t>
      </w:r>
    </w:p>
    <w:tbl>
      <w:tblPr>
        <w:tblStyle w:val="ONRTable1"/>
        <w:tblW w:w="0" w:type="auto"/>
        <w:tblInd w:w="856" w:type="dxa"/>
        <w:tblLook w:val="04A0" w:firstRow="1" w:lastRow="0" w:firstColumn="1" w:lastColumn="0" w:noHBand="0" w:noVBand="1"/>
      </w:tblPr>
      <w:tblGrid>
        <w:gridCol w:w="2004"/>
        <w:gridCol w:w="2810"/>
        <w:gridCol w:w="3119"/>
      </w:tblGrid>
      <w:tr w:rsidR="00146E36" w14:paraId="3AD0CC3D" w14:textId="77777777" w:rsidTr="00BD366B">
        <w:trPr>
          <w:cnfStyle w:val="100000000000" w:firstRow="1" w:lastRow="0" w:firstColumn="0" w:lastColumn="0" w:oddVBand="0" w:evenVBand="0" w:oddHBand="0" w:evenHBand="0" w:firstRowFirstColumn="0" w:firstRowLastColumn="0" w:lastRowFirstColumn="0" w:lastRowLastColumn="0"/>
        </w:trPr>
        <w:tc>
          <w:tcPr>
            <w:tcW w:w="2004" w:type="dxa"/>
          </w:tcPr>
          <w:p w14:paraId="038A37B1" w14:textId="77777777" w:rsidR="00146E36" w:rsidRPr="00B2090F" w:rsidRDefault="00146E36" w:rsidP="00BD366B">
            <w:pPr>
              <w:pStyle w:val="NumList2"/>
              <w:numPr>
                <w:ilvl w:val="0"/>
                <w:numId w:val="0"/>
              </w:numPr>
              <w:spacing w:before="60" w:after="60"/>
            </w:pPr>
            <w:r w:rsidRPr="00B2090F">
              <w:t>Material</w:t>
            </w:r>
          </w:p>
        </w:tc>
        <w:tc>
          <w:tcPr>
            <w:tcW w:w="2810" w:type="dxa"/>
          </w:tcPr>
          <w:p w14:paraId="688726FD" w14:textId="77777777" w:rsidR="00146E36" w:rsidRPr="00B2090F" w:rsidRDefault="00146E36" w:rsidP="00BD366B">
            <w:pPr>
              <w:pStyle w:val="NumList2"/>
              <w:numPr>
                <w:ilvl w:val="0"/>
                <w:numId w:val="0"/>
              </w:numPr>
              <w:spacing w:before="60" w:after="60"/>
            </w:pPr>
            <w:r w:rsidRPr="00B2090F">
              <w:t>NISR threshold</w:t>
            </w:r>
            <w:r w:rsidRPr="00B2090F">
              <w:rPr>
                <w:rStyle w:val="FootnoteReference"/>
              </w:rPr>
              <w:footnoteReference w:id="11"/>
            </w:r>
          </w:p>
        </w:tc>
        <w:tc>
          <w:tcPr>
            <w:tcW w:w="3119" w:type="dxa"/>
          </w:tcPr>
          <w:p w14:paraId="23EF9FC3" w14:textId="77777777" w:rsidR="00146E36" w:rsidRPr="00B2090F" w:rsidRDefault="00146E36" w:rsidP="00BD366B">
            <w:pPr>
              <w:pStyle w:val="NumList2"/>
              <w:numPr>
                <w:ilvl w:val="0"/>
                <w:numId w:val="0"/>
              </w:numPr>
              <w:spacing w:before="60" w:after="60"/>
            </w:pPr>
            <w:r w:rsidRPr="00B2090F">
              <w:t>ADR Ch 1.10.3 threshold</w:t>
            </w:r>
            <w:r w:rsidRPr="00B2090F">
              <w:rPr>
                <w:rStyle w:val="FootnoteReference"/>
              </w:rPr>
              <w:footnoteReference w:id="12"/>
            </w:r>
          </w:p>
        </w:tc>
      </w:tr>
      <w:tr w:rsidR="00146E36" w14:paraId="7E507230" w14:textId="77777777" w:rsidTr="00BD366B">
        <w:tc>
          <w:tcPr>
            <w:tcW w:w="2004" w:type="dxa"/>
          </w:tcPr>
          <w:p w14:paraId="7738162D" w14:textId="77777777" w:rsidR="00146E36" w:rsidRPr="00B2090F" w:rsidRDefault="00146E36" w:rsidP="00BD366B">
            <w:pPr>
              <w:pStyle w:val="NumList2"/>
              <w:numPr>
                <w:ilvl w:val="0"/>
                <w:numId w:val="0"/>
              </w:numPr>
              <w:spacing w:before="60" w:after="60"/>
            </w:pPr>
            <w:r w:rsidRPr="00B2090F">
              <w:t>U-235 enriched</w:t>
            </w:r>
          </w:p>
          <w:p w14:paraId="3DB7AA45" w14:textId="5D0FBAA8" w:rsidR="00146E36" w:rsidRPr="00B2090F" w:rsidRDefault="00265767" w:rsidP="00BD366B">
            <w:pPr>
              <w:pStyle w:val="NumList2"/>
              <w:numPr>
                <w:ilvl w:val="0"/>
                <w:numId w:val="0"/>
              </w:numPr>
              <w:spacing w:before="60" w:after="60"/>
            </w:pPr>
            <w:r w:rsidRPr="00B2090F">
              <w:t>&gt;</w:t>
            </w:r>
            <w:r w:rsidR="00146E36" w:rsidRPr="00B2090F">
              <w:t>20%</w:t>
            </w:r>
          </w:p>
          <w:p w14:paraId="4A0BDE86" w14:textId="6E1559F8" w:rsidR="00146E36" w:rsidRPr="00B2090F" w:rsidRDefault="00265767" w:rsidP="00BD366B">
            <w:pPr>
              <w:pStyle w:val="NumList2"/>
              <w:numPr>
                <w:ilvl w:val="0"/>
                <w:numId w:val="0"/>
              </w:numPr>
              <w:spacing w:before="60" w:after="60"/>
            </w:pPr>
            <w:r w:rsidRPr="00B2090F">
              <w:t>&gt;</w:t>
            </w:r>
            <w:r w:rsidR="00146E36" w:rsidRPr="00B2090F">
              <w:t>10%</w:t>
            </w:r>
          </w:p>
          <w:p w14:paraId="4464A321" w14:textId="2F030AC8" w:rsidR="00146E36" w:rsidRPr="00B2090F" w:rsidRDefault="00265767" w:rsidP="00BD366B">
            <w:pPr>
              <w:pStyle w:val="NumList2"/>
              <w:numPr>
                <w:ilvl w:val="0"/>
                <w:numId w:val="0"/>
              </w:numPr>
              <w:spacing w:before="60" w:after="60"/>
            </w:pPr>
            <w:r w:rsidRPr="00B2090F">
              <w:t>&gt;</w:t>
            </w:r>
            <w:r w:rsidR="00146E36" w:rsidRPr="00B2090F">
              <w:t>0.711%</w:t>
            </w:r>
          </w:p>
        </w:tc>
        <w:tc>
          <w:tcPr>
            <w:tcW w:w="2810" w:type="dxa"/>
          </w:tcPr>
          <w:p w14:paraId="63D30AC5" w14:textId="77777777" w:rsidR="00146E36" w:rsidRPr="00B2090F" w:rsidRDefault="00146E36" w:rsidP="00BD366B">
            <w:pPr>
              <w:pStyle w:val="NumList2"/>
              <w:numPr>
                <w:ilvl w:val="0"/>
                <w:numId w:val="0"/>
              </w:numPr>
              <w:spacing w:before="60" w:after="60"/>
            </w:pPr>
          </w:p>
          <w:p w14:paraId="325102FB" w14:textId="77777777" w:rsidR="00146E36" w:rsidRPr="00B2090F" w:rsidRDefault="00146E36" w:rsidP="00BD366B">
            <w:pPr>
              <w:pStyle w:val="NumList2"/>
              <w:numPr>
                <w:ilvl w:val="0"/>
                <w:numId w:val="0"/>
              </w:numPr>
              <w:spacing w:before="60" w:after="60"/>
            </w:pPr>
            <w:r w:rsidRPr="00B2090F">
              <w:t>15g</w:t>
            </w:r>
          </w:p>
          <w:p w14:paraId="68EC21BC" w14:textId="77777777" w:rsidR="00146E36" w:rsidRPr="00B2090F" w:rsidRDefault="00146E36" w:rsidP="00BD366B">
            <w:pPr>
              <w:pStyle w:val="NumList2"/>
              <w:numPr>
                <w:ilvl w:val="0"/>
                <w:numId w:val="0"/>
              </w:numPr>
              <w:spacing w:before="60" w:after="60"/>
            </w:pPr>
            <w:r w:rsidRPr="00B2090F">
              <w:t>1kg</w:t>
            </w:r>
          </w:p>
          <w:p w14:paraId="45D71F3C" w14:textId="77777777" w:rsidR="00146E36" w:rsidRPr="00B2090F" w:rsidRDefault="00146E36" w:rsidP="00BD366B">
            <w:pPr>
              <w:pStyle w:val="NumList2"/>
              <w:numPr>
                <w:ilvl w:val="0"/>
                <w:numId w:val="0"/>
              </w:numPr>
              <w:spacing w:before="60" w:after="60"/>
            </w:pPr>
            <w:r w:rsidRPr="00B2090F">
              <w:t>10kg</w:t>
            </w:r>
          </w:p>
        </w:tc>
        <w:tc>
          <w:tcPr>
            <w:tcW w:w="3119" w:type="dxa"/>
          </w:tcPr>
          <w:p w14:paraId="68D616E3" w14:textId="77777777" w:rsidR="00146E36" w:rsidRPr="00B2090F" w:rsidRDefault="00146E36" w:rsidP="00BD366B">
            <w:pPr>
              <w:pStyle w:val="NumList2"/>
              <w:numPr>
                <w:ilvl w:val="0"/>
                <w:numId w:val="0"/>
              </w:numPr>
              <w:spacing w:before="60" w:after="60"/>
            </w:pPr>
          </w:p>
          <w:p w14:paraId="7838F75A" w14:textId="77777777" w:rsidR="00146E36" w:rsidRPr="00B2090F" w:rsidRDefault="00146E36" w:rsidP="00BD366B">
            <w:pPr>
              <w:pStyle w:val="NumList2"/>
              <w:numPr>
                <w:ilvl w:val="0"/>
                <w:numId w:val="0"/>
              </w:numPr>
              <w:spacing w:before="60" w:after="60"/>
            </w:pPr>
            <w:r w:rsidRPr="00B2090F">
              <w:t>N/A</w:t>
            </w:r>
            <w:r w:rsidRPr="00B2090F">
              <w:rPr>
                <w:rStyle w:val="FootnoteReference"/>
              </w:rPr>
              <w:footnoteReference w:id="13"/>
            </w:r>
          </w:p>
          <w:p w14:paraId="3C761F52" w14:textId="77777777" w:rsidR="00146E36" w:rsidRPr="00B2090F" w:rsidRDefault="00146E36" w:rsidP="00BD366B">
            <w:pPr>
              <w:pStyle w:val="NumList2"/>
              <w:numPr>
                <w:ilvl w:val="0"/>
                <w:numId w:val="0"/>
              </w:numPr>
              <w:spacing w:before="60" w:after="60"/>
            </w:pPr>
            <w:r w:rsidRPr="00B2090F">
              <w:t>N/A</w:t>
            </w:r>
          </w:p>
          <w:p w14:paraId="1A9C6EB9" w14:textId="77777777" w:rsidR="00146E36" w:rsidRPr="00B2090F" w:rsidRDefault="00146E36" w:rsidP="00BD366B">
            <w:pPr>
              <w:pStyle w:val="NumList2"/>
              <w:numPr>
                <w:ilvl w:val="0"/>
                <w:numId w:val="0"/>
              </w:numPr>
              <w:spacing w:before="60" w:after="60"/>
            </w:pPr>
            <w:r w:rsidRPr="00B2090F">
              <w:t>N/A</w:t>
            </w:r>
          </w:p>
        </w:tc>
      </w:tr>
      <w:tr w:rsidR="00146E36" w14:paraId="7760B7B6" w14:textId="77777777" w:rsidTr="00BD366B">
        <w:tc>
          <w:tcPr>
            <w:tcW w:w="2004" w:type="dxa"/>
          </w:tcPr>
          <w:p w14:paraId="6F39AA79" w14:textId="77777777" w:rsidR="00146E36" w:rsidRPr="00B2090F" w:rsidRDefault="00146E36" w:rsidP="00BD366B">
            <w:pPr>
              <w:pStyle w:val="NumList2"/>
              <w:numPr>
                <w:ilvl w:val="0"/>
                <w:numId w:val="0"/>
              </w:numPr>
              <w:spacing w:before="60" w:after="60"/>
            </w:pPr>
            <w:r w:rsidRPr="00B2090F">
              <w:t>Pu-238</w:t>
            </w:r>
          </w:p>
        </w:tc>
        <w:tc>
          <w:tcPr>
            <w:tcW w:w="2810" w:type="dxa"/>
          </w:tcPr>
          <w:p w14:paraId="124DDAB9" w14:textId="77777777" w:rsidR="00146E36" w:rsidRPr="00B2090F" w:rsidRDefault="00146E36" w:rsidP="00BD366B">
            <w:pPr>
              <w:pStyle w:val="NumList2"/>
              <w:numPr>
                <w:ilvl w:val="0"/>
                <w:numId w:val="0"/>
              </w:numPr>
              <w:spacing w:before="60" w:after="60"/>
            </w:pPr>
            <w:r w:rsidRPr="00B2090F">
              <w:t>15g</w:t>
            </w:r>
          </w:p>
        </w:tc>
        <w:tc>
          <w:tcPr>
            <w:tcW w:w="3119" w:type="dxa"/>
          </w:tcPr>
          <w:p w14:paraId="4FCC9AF0" w14:textId="77777777" w:rsidR="00146E36" w:rsidRPr="00B2090F" w:rsidRDefault="00146E36" w:rsidP="00BD366B">
            <w:pPr>
              <w:pStyle w:val="NumList2"/>
              <w:numPr>
                <w:ilvl w:val="0"/>
                <w:numId w:val="0"/>
              </w:numPr>
              <w:spacing w:before="60" w:after="60"/>
            </w:pPr>
            <w:r w:rsidRPr="00B2090F">
              <w:t>0.6TBq (~0.95g)</w:t>
            </w:r>
          </w:p>
        </w:tc>
      </w:tr>
      <w:tr w:rsidR="00146E36" w14:paraId="1692B996" w14:textId="77777777" w:rsidTr="00BD366B">
        <w:tc>
          <w:tcPr>
            <w:tcW w:w="2004" w:type="dxa"/>
          </w:tcPr>
          <w:p w14:paraId="5474A8BE" w14:textId="77777777" w:rsidR="00146E36" w:rsidRPr="00B2090F" w:rsidRDefault="00146E36" w:rsidP="00BD366B">
            <w:pPr>
              <w:pStyle w:val="NumList2"/>
              <w:numPr>
                <w:ilvl w:val="0"/>
                <w:numId w:val="0"/>
              </w:numPr>
              <w:spacing w:before="60" w:after="60"/>
            </w:pPr>
            <w:r w:rsidRPr="00B2090F">
              <w:t>Am-241</w:t>
            </w:r>
          </w:p>
        </w:tc>
        <w:tc>
          <w:tcPr>
            <w:tcW w:w="2810" w:type="dxa"/>
          </w:tcPr>
          <w:p w14:paraId="1A7A62F5" w14:textId="77777777" w:rsidR="00146E36" w:rsidRPr="00B2090F" w:rsidRDefault="00146E36" w:rsidP="00BD366B">
            <w:pPr>
              <w:pStyle w:val="NumList2"/>
              <w:numPr>
                <w:ilvl w:val="0"/>
                <w:numId w:val="0"/>
              </w:numPr>
              <w:spacing w:before="60" w:after="60"/>
            </w:pPr>
            <w:r w:rsidRPr="00B2090F">
              <w:t>15g</w:t>
            </w:r>
          </w:p>
        </w:tc>
        <w:tc>
          <w:tcPr>
            <w:tcW w:w="3119" w:type="dxa"/>
          </w:tcPr>
          <w:p w14:paraId="643313FD" w14:textId="77777777" w:rsidR="00146E36" w:rsidRPr="00B2090F" w:rsidRDefault="00146E36" w:rsidP="00BD366B">
            <w:pPr>
              <w:pStyle w:val="NumList2"/>
              <w:numPr>
                <w:ilvl w:val="0"/>
                <w:numId w:val="0"/>
              </w:numPr>
              <w:spacing w:before="60" w:after="60"/>
            </w:pPr>
            <w:r w:rsidRPr="00B2090F">
              <w:t>0.6TBq (~4.72g)</w:t>
            </w:r>
          </w:p>
        </w:tc>
      </w:tr>
      <w:tr w:rsidR="00146E36" w14:paraId="692B8882" w14:textId="77777777" w:rsidTr="00BD366B">
        <w:tc>
          <w:tcPr>
            <w:tcW w:w="2004" w:type="dxa"/>
          </w:tcPr>
          <w:p w14:paraId="15E67FD1" w14:textId="77777777" w:rsidR="00146E36" w:rsidRPr="00B2090F" w:rsidRDefault="00146E36" w:rsidP="00BD366B">
            <w:pPr>
              <w:pStyle w:val="NumList2"/>
              <w:numPr>
                <w:ilvl w:val="0"/>
                <w:numId w:val="0"/>
              </w:numPr>
              <w:spacing w:before="60" w:after="60"/>
            </w:pPr>
            <w:r w:rsidRPr="00B2090F">
              <w:t>Np-237</w:t>
            </w:r>
          </w:p>
        </w:tc>
        <w:tc>
          <w:tcPr>
            <w:tcW w:w="2810" w:type="dxa"/>
          </w:tcPr>
          <w:p w14:paraId="46C243FA" w14:textId="77777777" w:rsidR="00146E36" w:rsidRPr="00B2090F" w:rsidRDefault="00146E36" w:rsidP="00BD366B">
            <w:pPr>
              <w:pStyle w:val="NumList2"/>
              <w:numPr>
                <w:ilvl w:val="0"/>
                <w:numId w:val="0"/>
              </w:numPr>
              <w:spacing w:before="60" w:after="60"/>
            </w:pPr>
            <w:r w:rsidRPr="00B2090F">
              <w:t>15g</w:t>
            </w:r>
          </w:p>
        </w:tc>
        <w:tc>
          <w:tcPr>
            <w:tcW w:w="3119" w:type="dxa"/>
          </w:tcPr>
          <w:p w14:paraId="25B69980" w14:textId="77777777" w:rsidR="00146E36" w:rsidRPr="00B2090F" w:rsidRDefault="00146E36" w:rsidP="00BD366B">
            <w:pPr>
              <w:pStyle w:val="NumList2"/>
              <w:numPr>
                <w:ilvl w:val="0"/>
                <w:numId w:val="0"/>
              </w:numPr>
              <w:spacing w:before="60" w:after="60"/>
            </w:pPr>
            <w:r w:rsidRPr="00B2090F">
              <w:t>N/A</w:t>
            </w:r>
          </w:p>
        </w:tc>
      </w:tr>
    </w:tbl>
    <w:p w14:paraId="695FFBA9" w14:textId="77777777" w:rsidR="004764E4" w:rsidRDefault="004764E4" w:rsidP="004764E4">
      <w:pPr>
        <w:pStyle w:val="F9-Paragraph"/>
      </w:pPr>
      <w:r>
        <w:t>Civil nuclear material as defined in NISR 2003 is transported around the UK by a combination of road and rail moves, by specialist carriers that have been approved by ONR. If a Class A or B approved carrier is due a Class 7 GDG09 inspection, inspectors should liaise with colleagues from CNSS transport security and consider whether it is appropriate and efficient to undertake a joint inspection against CDG09 and NISR 2003.</w:t>
      </w:r>
    </w:p>
    <w:p w14:paraId="224681AA" w14:textId="77777777" w:rsidR="004764E4" w:rsidRDefault="004764E4" w:rsidP="004764E4">
      <w:pPr>
        <w:pStyle w:val="Bulletlist1"/>
      </w:pPr>
      <w:r>
        <w:t xml:space="preserve">The majority of transports are undertaken by rail. Direct Rail Services (DRS) is the only </w:t>
      </w:r>
      <w:r w:rsidRPr="00AA4B5D">
        <w:t>approved</w:t>
      </w:r>
      <w:r>
        <w:t xml:space="preserve"> Class A and B carrier for rail transport of Category I, II and III civil nuclear material.</w:t>
      </w:r>
    </w:p>
    <w:p w14:paraId="05E90AE9" w14:textId="3C4236E6" w:rsidR="004764E4" w:rsidRDefault="004764E4" w:rsidP="004764E4">
      <w:pPr>
        <w:pStyle w:val="Bulletlist1"/>
      </w:pPr>
      <w:r>
        <w:t xml:space="preserve">Road transport of Category I and II civil nuclear material within the UK is undertaken by Class A approved carriers. </w:t>
      </w:r>
      <w:r w:rsidR="00DD004E">
        <w:t xml:space="preserve">Nuclear </w:t>
      </w:r>
      <w:r>
        <w:t xml:space="preserve">Restoration </w:t>
      </w:r>
      <w:r w:rsidR="00DD004E">
        <w:t xml:space="preserve">Services (NRS) Dounreay Division </w:t>
      </w:r>
      <w:r>
        <w:t>is the only approved Class A carrier.</w:t>
      </w:r>
    </w:p>
    <w:p w14:paraId="5854504E" w14:textId="77777777" w:rsidR="004764E4" w:rsidRDefault="004764E4" w:rsidP="004764E4">
      <w:pPr>
        <w:pStyle w:val="Bulletlist1"/>
      </w:pPr>
      <w:r>
        <w:t>Road transport of Category III civil nuclear material is by approved Class B carriers. The TCA Security DMG Lead can confirm which Class B carriers are approved by ONR.</w:t>
      </w:r>
    </w:p>
    <w:p w14:paraId="238EEEF6" w14:textId="4421385A" w:rsidR="00C06EF8" w:rsidRPr="00B2090F" w:rsidRDefault="004A6364" w:rsidP="00C06EF8">
      <w:pPr>
        <w:pStyle w:val="F9-Paragraph"/>
      </w:pPr>
      <w:r w:rsidRPr="00B2090F">
        <w:t xml:space="preserve">ADR 8.4.1 </w:t>
      </w:r>
      <w:r w:rsidR="00C73275" w:rsidRPr="00B2090F">
        <w:t xml:space="preserve">applies to all radioactive material </w:t>
      </w:r>
      <w:r w:rsidR="00181332" w:rsidRPr="00B2090F">
        <w:t>where S21 is identified in Table A</w:t>
      </w:r>
      <w:r w:rsidR="00E33BAD" w:rsidRPr="00B2090F">
        <w:t xml:space="preserve"> of ADR. </w:t>
      </w:r>
    </w:p>
    <w:p w14:paraId="1F5DE167" w14:textId="52823E17" w:rsidR="00501899" w:rsidRPr="00B2090F" w:rsidRDefault="001B1606" w:rsidP="00265767">
      <w:pPr>
        <w:pStyle w:val="F9-Paragraph"/>
      </w:pPr>
      <w:r w:rsidRPr="00B2090F">
        <w:t xml:space="preserve">ADR 7.5.11 CV33(6) requires </w:t>
      </w:r>
      <w:r w:rsidR="001912A8" w:rsidRPr="00B2090F">
        <w:t>carriers to contact the competent authority to request instructions if a package is undeliverable.</w:t>
      </w:r>
    </w:p>
    <w:p w14:paraId="0A3E8CCD" w14:textId="77777777" w:rsidR="00BD366B" w:rsidRDefault="00BD366B" w:rsidP="0014764E">
      <w:pPr>
        <w:pStyle w:val="Heading1"/>
        <w:sectPr w:rsidR="00BD366B" w:rsidSect="00B23A5E">
          <w:pgSz w:w="11906" w:h="16838" w:code="9"/>
          <w:pgMar w:top="1440" w:right="1440" w:bottom="1440" w:left="1440" w:header="397" w:footer="397" w:gutter="0"/>
          <w:cols w:space="312"/>
          <w:docGrid w:linePitch="360"/>
        </w:sectPr>
      </w:pPr>
      <w:bookmarkStart w:id="12" w:name="_Toc181715326"/>
    </w:p>
    <w:p w14:paraId="540E3FBF" w14:textId="04BC8D95" w:rsidR="00D60BCB" w:rsidRDefault="00D60BCB" w:rsidP="0014764E">
      <w:pPr>
        <w:pStyle w:val="Heading1"/>
      </w:pPr>
      <w:bookmarkStart w:id="13" w:name="_Toc189558135"/>
      <w:r>
        <w:lastRenderedPageBreak/>
        <w:t xml:space="preserve">Guidance on </w:t>
      </w:r>
      <w:r w:rsidR="004764E4">
        <w:t>i</w:t>
      </w:r>
      <w:r w:rsidR="00302CC4">
        <w:t xml:space="preserve">nspection </w:t>
      </w:r>
      <w:r w:rsidR="00251991">
        <w:t xml:space="preserve">and </w:t>
      </w:r>
      <w:r w:rsidR="004764E4">
        <w:t>i</w:t>
      </w:r>
      <w:r w:rsidR="00251991">
        <w:t xml:space="preserve">mplementation </w:t>
      </w:r>
      <w:r w:rsidR="00302CC4">
        <w:t xml:space="preserve">of </w:t>
      </w:r>
      <w:r w:rsidR="004764E4">
        <w:t>t</w:t>
      </w:r>
      <w:r w:rsidR="005A1055">
        <w:t xml:space="preserve">ransport </w:t>
      </w:r>
      <w:r w:rsidR="004764E4">
        <w:t>s</w:t>
      </w:r>
      <w:r w:rsidR="005A1055">
        <w:t xml:space="preserve">ecurity </w:t>
      </w:r>
      <w:r w:rsidR="004764E4">
        <w:t>a</w:t>
      </w:r>
      <w:r>
        <w:t xml:space="preserve">rrangements </w:t>
      </w:r>
      <w:r w:rsidR="00AE365E">
        <w:t xml:space="preserve">for Class </w:t>
      </w:r>
      <w:r w:rsidR="00C1380B">
        <w:t>7 dangerous good</w:t>
      </w:r>
      <w:r w:rsidR="005413C7">
        <w:t>s</w:t>
      </w:r>
      <w:bookmarkEnd w:id="12"/>
      <w:bookmarkEnd w:id="13"/>
    </w:p>
    <w:p w14:paraId="6EF52BB7" w14:textId="41D18A18" w:rsidR="00E525AE" w:rsidRPr="00265767" w:rsidRDefault="00E82EEF" w:rsidP="0014764E">
      <w:pPr>
        <w:pStyle w:val="F9-Paragraph"/>
      </w:pPr>
      <w:r w:rsidRPr="00265767">
        <w:t>T</w:t>
      </w:r>
      <w:r w:rsidR="006B3E54" w:rsidRPr="00265767">
        <w:t>his guidance focusses primarily</w:t>
      </w:r>
      <w:r w:rsidR="000D75F4" w:rsidRPr="00265767">
        <w:t xml:space="preserve"> </w:t>
      </w:r>
      <w:r w:rsidR="006B3E54" w:rsidRPr="00265767">
        <w:t>on the interpretation of the implementation of the security provisions contained in ADR</w:t>
      </w:r>
      <w:r w:rsidR="000D75F4" w:rsidRPr="00265767">
        <w:t xml:space="preserve">, and is based on guidance </w:t>
      </w:r>
      <w:r w:rsidR="00EF1646" w:rsidRPr="00265767">
        <w:t>provided by DfT to industry</w:t>
      </w:r>
      <w:r w:rsidR="006B3E54" w:rsidRPr="00265767">
        <w:t>.</w:t>
      </w:r>
      <w:r w:rsidR="009067B8" w:rsidRPr="00265767">
        <w:t xml:space="preserve"> </w:t>
      </w:r>
      <w:r w:rsidR="00EF1646" w:rsidRPr="00265767">
        <w:t xml:space="preserve">Where the DfT guidance refers out to </w:t>
      </w:r>
      <w:r w:rsidR="00AE1F42" w:rsidRPr="00265767">
        <w:t xml:space="preserve">sources of further information against specific provisions of ADR, these </w:t>
      </w:r>
      <w:r w:rsidR="00CB0A44" w:rsidRPr="00265767">
        <w:t xml:space="preserve">sources are presented in </w:t>
      </w:r>
      <w:hyperlink w:anchor="_Appendix_D_–" w:history="1">
        <w:r w:rsidR="00CB0A44" w:rsidRPr="00265767">
          <w:rPr>
            <w:rStyle w:val="Hyperlink"/>
          </w:rPr>
          <w:t xml:space="preserve">Appendix </w:t>
        </w:r>
        <w:r w:rsidR="00AC3C2C" w:rsidRPr="00265767">
          <w:rPr>
            <w:rStyle w:val="Hyperlink"/>
          </w:rPr>
          <w:t>D</w:t>
        </w:r>
      </w:hyperlink>
      <w:r w:rsidR="00765630" w:rsidRPr="00265767">
        <w:t>.</w:t>
      </w:r>
    </w:p>
    <w:p w14:paraId="7D30B1E9" w14:textId="16958A78" w:rsidR="00D60BCB" w:rsidRDefault="007900F0" w:rsidP="0014764E">
      <w:pPr>
        <w:pStyle w:val="F9-Paragraph"/>
      </w:pPr>
      <w:r>
        <w:t xml:space="preserve">This section provides </w:t>
      </w:r>
      <w:r w:rsidR="004D06F6">
        <w:t xml:space="preserve">the </w:t>
      </w:r>
      <w:r w:rsidR="0092237F">
        <w:t xml:space="preserve">ONR </w:t>
      </w:r>
      <w:r>
        <w:t>view</w:t>
      </w:r>
      <w:r w:rsidR="0092237F">
        <w:t xml:space="preserve"> in regard to </w:t>
      </w:r>
      <w:r w:rsidR="0016133C">
        <w:t>what dutyholders</w:t>
      </w:r>
      <w:r w:rsidR="008C5C5F">
        <w:t>’</w:t>
      </w:r>
      <w:r w:rsidR="0016133C">
        <w:t xml:space="preserve"> arrangements might be expected to contain </w:t>
      </w:r>
      <w:r>
        <w:t xml:space="preserve">with respect to the </w:t>
      </w:r>
      <w:r w:rsidR="00BE4A69">
        <w:t xml:space="preserve">general </w:t>
      </w:r>
      <w:r w:rsidR="001D6784">
        <w:t xml:space="preserve">provisions </w:t>
      </w:r>
      <w:r w:rsidR="0046091B">
        <w:t>(ADR Chapter 1.10, Section 1.10.1)</w:t>
      </w:r>
      <w:r w:rsidR="00D66E13">
        <w:t xml:space="preserve">, </w:t>
      </w:r>
      <w:r w:rsidR="001D6784">
        <w:t xml:space="preserve">security training provisions </w:t>
      </w:r>
      <w:r w:rsidR="0046091B">
        <w:t>(ADR Chapter 1.10, Section 1.10.2)</w:t>
      </w:r>
      <w:r w:rsidR="00BE4A69">
        <w:t xml:space="preserve"> </w:t>
      </w:r>
      <w:r w:rsidR="009E5819">
        <w:t xml:space="preserve">that are </w:t>
      </w:r>
      <w:r w:rsidR="00BE4A69">
        <w:t>applicable to</w:t>
      </w:r>
      <w:r w:rsidR="002F3ED1">
        <w:t xml:space="preserve"> transport of</w:t>
      </w:r>
      <w:r w:rsidR="00BE4A69">
        <w:t xml:space="preserve"> all </w:t>
      </w:r>
      <w:r w:rsidR="00E12877">
        <w:t>radioactive material</w:t>
      </w:r>
      <w:r w:rsidR="009E5819">
        <w:t>.</w:t>
      </w:r>
      <w:r w:rsidR="009067B8">
        <w:t xml:space="preserve"> </w:t>
      </w:r>
      <w:r w:rsidR="009E5819">
        <w:t>A</w:t>
      </w:r>
      <w:r w:rsidR="00970848">
        <w:t xml:space="preserve">dditional provisions for </w:t>
      </w:r>
      <w:r w:rsidR="00AE365E">
        <w:t xml:space="preserve">Class 7 </w:t>
      </w:r>
      <w:r w:rsidR="004C7FB7">
        <w:t xml:space="preserve">high consequence </w:t>
      </w:r>
      <w:r w:rsidR="00AE365E">
        <w:t>dangerous goods</w:t>
      </w:r>
      <w:r w:rsidR="0046091B">
        <w:t xml:space="preserve"> (ADR Chapter 1.10, Section 1.10.3)</w:t>
      </w:r>
      <w:r w:rsidR="00FA2D37">
        <w:t xml:space="preserve"> are also defined in this guidance</w:t>
      </w:r>
      <w:r w:rsidR="004E06C2">
        <w:t>.</w:t>
      </w:r>
      <w:r w:rsidR="009067B8">
        <w:t xml:space="preserve"> </w:t>
      </w:r>
    </w:p>
    <w:p w14:paraId="6960191F" w14:textId="1F9681E1" w:rsidR="00133FE1" w:rsidRDefault="00336CBA" w:rsidP="0014764E">
      <w:pPr>
        <w:pStyle w:val="F9-Paragraph"/>
      </w:pPr>
      <w:r>
        <w:t xml:space="preserve">ONR’s view on what </w:t>
      </w:r>
      <w:r w:rsidR="008C5C5F">
        <w:t xml:space="preserve">dutyholders’ arrangements would be expected to contain </w:t>
      </w:r>
      <w:r w:rsidR="003468D5">
        <w:t xml:space="preserve">against the ADR provisions </w:t>
      </w:r>
      <w:r w:rsidR="008C5C5F">
        <w:t xml:space="preserve">is in each instance presented </w:t>
      </w:r>
      <w:r w:rsidR="003B4C9A">
        <w:t xml:space="preserve">as advice for inspectors </w:t>
      </w:r>
      <w:r w:rsidR="003468D5">
        <w:t>to seek to confirm during inspections.</w:t>
      </w:r>
      <w:r w:rsidR="009067B8">
        <w:t xml:space="preserve"> </w:t>
      </w:r>
      <w:r w:rsidR="00F508A1">
        <w:t>In accordance with normal pr</w:t>
      </w:r>
      <w:r w:rsidR="004A7816">
        <w:t xml:space="preserve">actice, inspectors would identify security requirements to be sampled during an inspection based on the nature of the </w:t>
      </w:r>
      <w:r w:rsidR="00DE26DB">
        <w:t>undertaking of the dutyholder and the nature of the radioactive material being transported.</w:t>
      </w:r>
    </w:p>
    <w:p w14:paraId="3B114AD8" w14:textId="067BEA65" w:rsidR="00CE156A" w:rsidRPr="00B2090F" w:rsidRDefault="00C05057" w:rsidP="0014764E">
      <w:pPr>
        <w:pStyle w:val="F9-Paragraph"/>
      </w:pPr>
      <w:r w:rsidRPr="00C05057">
        <w:t xml:space="preserve">ADR does not require </w:t>
      </w:r>
      <w:r w:rsidR="003E1467" w:rsidRPr="00C05057">
        <w:t>carriers, consignors and other participants engaged in the transport of Class 7 non-high consequence dangerous goods</w:t>
      </w:r>
      <w:r w:rsidRPr="00C05057">
        <w:t xml:space="preserve"> to have Security Plans</w:t>
      </w:r>
      <w:r w:rsidR="003E1467" w:rsidRPr="00C05057">
        <w:t>.</w:t>
      </w:r>
      <w:r w:rsidR="009067B8">
        <w:t xml:space="preserve"> </w:t>
      </w:r>
      <w:r w:rsidR="003E1467" w:rsidRPr="00C05057">
        <w:t xml:space="preserve">ONR </w:t>
      </w:r>
      <w:r w:rsidR="00AA2E00">
        <w:t xml:space="preserve">expects arrangements to be in place to meet the requirements of CDG09 </w:t>
      </w:r>
      <w:r w:rsidR="00AA2E00" w:rsidRPr="00B2090F">
        <w:t>Regulation 8</w:t>
      </w:r>
      <w:r w:rsidR="009251F2" w:rsidRPr="00B2090F">
        <w:t xml:space="preserve">, including justification of where </w:t>
      </w:r>
      <w:r w:rsidR="00D96667" w:rsidRPr="00B2090F">
        <w:t>alternative/</w:t>
      </w:r>
      <w:r w:rsidR="002E332C" w:rsidRPr="00B2090F">
        <w:t xml:space="preserve">more secure arrangements are not </w:t>
      </w:r>
      <w:r w:rsidR="00DB22B2" w:rsidRPr="00B2090F">
        <w:t>considered reasonable</w:t>
      </w:r>
      <w:r w:rsidR="002E332C" w:rsidRPr="00B2090F">
        <w:t>,</w:t>
      </w:r>
      <w:r w:rsidR="00AA2E00" w:rsidRPr="00B2090F">
        <w:t xml:space="preserve"> and have a record of these</w:t>
      </w:r>
      <w:r w:rsidR="003E1467" w:rsidRPr="00B2090F">
        <w:t>.</w:t>
      </w:r>
    </w:p>
    <w:p w14:paraId="1CC9BC9D" w14:textId="525F3383" w:rsidR="00970848" w:rsidRDefault="00FC2D0F" w:rsidP="0014764E">
      <w:pPr>
        <w:pStyle w:val="Heading2"/>
      </w:pPr>
      <w:bookmarkStart w:id="14" w:name="_Toc181715327"/>
      <w:bookmarkStart w:id="15" w:name="_Toc189558136"/>
      <w:r>
        <w:t xml:space="preserve">General </w:t>
      </w:r>
      <w:r w:rsidR="00A67A0D">
        <w:t>provisions</w:t>
      </w:r>
      <w:r>
        <w:t xml:space="preserve"> (applicable to </w:t>
      </w:r>
      <w:r w:rsidR="00E12877">
        <w:t xml:space="preserve">transport of </w:t>
      </w:r>
      <w:r>
        <w:t xml:space="preserve">all </w:t>
      </w:r>
      <w:r w:rsidR="00BC4BF4">
        <w:t xml:space="preserve">Class 7 dangerous </w:t>
      </w:r>
      <w:r w:rsidR="00BC664F">
        <w:t>goods</w:t>
      </w:r>
      <w:r>
        <w:t>)</w:t>
      </w:r>
      <w:bookmarkEnd w:id="14"/>
      <w:bookmarkEnd w:id="15"/>
    </w:p>
    <w:p w14:paraId="427A6926" w14:textId="7983ADCC" w:rsidR="003B4C9A" w:rsidRPr="00E75256" w:rsidRDefault="00D00FF2" w:rsidP="00E75256">
      <w:pPr>
        <w:pStyle w:val="QuoteText"/>
      </w:pPr>
      <w:r w:rsidRPr="00E75256">
        <w:t xml:space="preserve">ADR 1.10.1.1 </w:t>
      </w:r>
      <w:r w:rsidR="00B94174" w:rsidRPr="00E75256">
        <w:t>‘All persons engaged in the carriage of dangerous goods</w:t>
      </w:r>
      <w:r w:rsidR="00432F4A" w:rsidRPr="00E75256">
        <w:t xml:space="preserve"> shall consider the security requirements set out in this Chapter commensurate with their responsibilities.’</w:t>
      </w:r>
      <w:r w:rsidR="00E75256">
        <w:t xml:space="preserve"> </w:t>
      </w:r>
      <w:sdt>
        <w:sdtPr>
          <w:id w:val="749547315"/>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1735A62E" w14:textId="77777777" w:rsidR="00BD366B" w:rsidRDefault="00BD366B" w:rsidP="00E75256">
      <w:pPr>
        <w:pStyle w:val="F9-Paragraph"/>
        <w:sectPr w:rsidR="00BD366B" w:rsidSect="00B23A5E">
          <w:pgSz w:w="11906" w:h="16838" w:code="9"/>
          <w:pgMar w:top="1440" w:right="1440" w:bottom="1440" w:left="1440" w:header="397" w:footer="397" w:gutter="0"/>
          <w:cols w:space="312"/>
          <w:docGrid w:linePitch="360"/>
        </w:sectPr>
      </w:pPr>
    </w:p>
    <w:p w14:paraId="33FA276A" w14:textId="21448CE9" w:rsidR="001204CF" w:rsidRPr="001204CF" w:rsidRDefault="00174091" w:rsidP="00E75256">
      <w:pPr>
        <w:pStyle w:val="F9-Paragraph"/>
      </w:pPr>
      <w:r>
        <w:lastRenderedPageBreak/>
        <w:t>I</w:t>
      </w:r>
      <w:r w:rsidR="00EC6067">
        <w:t xml:space="preserve">nspectors should </w:t>
      </w:r>
      <w:r w:rsidR="007B53F4">
        <w:t>confirm</w:t>
      </w:r>
      <w:r w:rsidR="001204CF">
        <w:t>:</w:t>
      </w:r>
    </w:p>
    <w:p w14:paraId="4B74867F" w14:textId="5CE5D4B9" w:rsidR="0020254C" w:rsidRDefault="003E1DA3" w:rsidP="00E75256">
      <w:pPr>
        <w:pStyle w:val="Bulletlist1"/>
      </w:pPr>
      <w:r>
        <w:t xml:space="preserve">One person in </w:t>
      </w:r>
      <w:r w:rsidR="00151B4A">
        <w:t xml:space="preserve">the organisation </w:t>
      </w:r>
      <w:r w:rsidR="001A16A1">
        <w:t xml:space="preserve">engaged in the transport of </w:t>
      </w:r>
      <w:r w:rsidR="00BC664F">
        <w:t>Class 7 dangerous goods</w:t>
      </w:r>
      <w:r w:rsidR="001A16A1">
        <w:t xml:space="preserve"> </w:t>
      </w:r>
      <w:r w:rsidR="00C21DE9">
        <w:t>is</w:t>
      </w:r>
      <w:r w:rsidR="001A16A1">
        <w:t xml:space="preserve"> identified as </w:t>
      </w:r>
      <w:r w:rsidR="00151B4A">
        <w:t>hav</w:t>
      </w:r>
      <w:r w:rsidR="001A16A1">
        <w:t>ing</w:t>
      </w:r>
      <w:r w:rsidR="00151B4A">
        <w:t xml:space="preserve"> overall</w:t>
      </w:r>
      <w:r w:rsidR="001A16A1">
        <w:t xml:space="preserve"> responsibility </w:t>
      </w:r>
      <w:r w:rsidR="002C23D7">
        <w:t>and accountability for ensuring the security requirements are met.</w:t>
      </w:r>
    </w:p>
    <w:p w14:paraId="17B90128" w14:textId="4007AD96" w:rsidR="002C23D7" w:rsidRDefault="00B76A27" w:rsidP="00E75256">
      <w:pPr>
        <w:pStyle w:val="Bulletlist1"/>
      </w:pPr>
      <w:r>
        <w:t xml:space="preserve">Every person engaged in the transport of </w:t>
      </w:r>
      <w:r w:rsidR="00BC664F">
        <w:t>Class 7</w:t>
      </w:r>
      <w:r w:rsidR="00AF1716">
        <w:t xml:space="preserve"> dangerous goods</w:t>
      </w:r>
      <w:r w:rsidR="00403666">
        <w:t xml:space="preserve"> understands their responsibilities with regard to security</w:t>
      </w:r>
      <w:r w:rsidR="00EF31B2">
        <w:t xml:space="preserve">; this may be, for example, by including their responsibilities in job </w:t>
      </w:r>
      <w:r w:rsidR="002060C6">
        <w:t>d</w:t>
      </w:r>
      <w:r w:rsidR="00EF31B2">
        <w:t>escriptions.</w:t>
      </w:r>
    </w:p>
    <w:p w14:paraId="6D3FF73B" w14:textId="6391B248" w:rsidR="00500EA9" w:rsidRDefault="00F249B6" w:rsidP="00E75256">
      <w:pPr>
        <w:pStyle w:val="Bulletlist1"/>
      </w:pPr>
      <w:r>
        <w:t>Personnel</w:t>
      </w:r>
      <w:r w:rsidR="00500EA9">
        <w:t xml:space="preserve"> responsibilities</w:t>
      </w:r>
      <w:r w:rsidR="002060C6">
        <w:t xml:space="preserve"> </w:t>
      </w:r>
      <w:r w:rsidR="00101012">
        <w:t>with respect to security</w:t>
      </w:r>
      <w:r w:rsidR="002060C6">
        <w:t xml:space="preserve"> re</w:t>
      </w:r>
      <w:r w:rsidR="005A7D6F">
        <w:t xml:space="preserve">quirements </w:t>
      </w:r>
      <w:r w:rsidR="00101012">
        <w:t>are identified</w:t>
      </w:r>
      <w:r w:rsidR="005A7D6F">
        <w:t xml:space="preserve">, </w:t>
      </w:r>
      <w:r w:rsidR="00202FDF">
        <w:t xml:space="preserve">and may </w:t>
      </w:r>
      <w:r w:rsidR="005A7D6F">
        <w:t>includ</w:t>
      </w:r>
      <w:r w:rsidR="00202FDF">
        <w:t>e</w:t>
      </w:r>
      <w:r w:rsidR="005A7D6F">
        <w:t>: identifying and reporting any person not authorised</w:t>
      </w:r>
      <w:r w:rsidR="000F061C">
        <w:t xml:space="preserve"> to be in a particular area or suspected of interfering with vehicles or wagons carrying </w:t>
      </w:r>
      <w:r w:rsidR="00AF1716">
        <w:t>Class 7 dangerous goods</w:t>
      </w:r>
      <w:r w:rsidR="000F061C">
        <w:t>.</w:t>
      </w:r>
    </w:p>
    <w:p w14:paraId="1DB34A8E" w14:textId="4D2A8CC2" w:rsidR="00F249B6" w:rsidRDefault="00F249B6" w:rsidP="00E75256">
      <w:pPr>
        <w:pStyle w:val="Bulletlist1"/>
      </w:pPr>
      <w:r>
        <w:t xml:space="preserve">Managerial responsibilities </w:t>
      </w:r>
      <w:r w:rsidR="00202FDF">
        <w:t>with respect to security requirements are identified, and may include</w:t>
      </w:r>
      <w:r w:rsidR="00FE664F">
        <w:t xml:space="preserve">: setting the company security policy, </w:t>
      </w:r>
      <w:r w:rsidR="00B4157F">
        <w:t>completing risk assessments and implementing security plans, ensuring application of security requirements at a transport business</w:t>
      </w:r>
      <w:r w:rsidR="00DC2829">
        <w:t>, storage facility, factory or terminal.</w:t>
      </w:r>
    </w:p>
    <w:p w14:paraId="15C4EA07" w14:textId="77777777" w:rsidR="003C52BC" w:rsidRDefault="00BB6627" w:rsidP="00E75256">
      <w:pPr>
        <w:pStyle w:val="Bulletlist1"/>
      </w:pPr>
      <w:r w:rsidRPr="00C041CF">
        <w:t xml:space="preserve">For rail operators and those with a direct connection to the rail network a </w:t>
      </w:r>
      <w:r w:rsidRPr="00D97637">
        <w:t>Nominated Security Contact</w:t>
      </w:r>
      <w:r w:rsidR="005B4D9A" w:rsidRPr="00D97637">
        <w:t xml:space="preserve"> and Deputy with clearance to receive threat and security information from ONR TCA is identified</w:t>
      </w:r>
      <w:r w:rsidR="005B4D9A" w:rsidRPr="00C041CF">
        <w:t>.</w:t>
      </w:r>
      <w:r w:rsidR="00896B5F" w:rsidRPr="00C041CF">
        <w:t xml:space="preserve"> Currently the only rail transport organisation in G</w:t>
      </w:r>
      <w:r w:rsidR="00656E26">
        <w:t>B</w:t>
      </w:r>
      <w:r w:rsidR="00896B5F" w:rsidRPr="00C041CF">
        <w:t xml:space="preserve"> is </w:t>
      </w:r>
      <w:r w:rsidR="009576B9">
        <w:t>DRS</w:t>
      </w:r>
      <w:r w:rsidR="00896B5F" w:rsidRPr="00C041CF">
        <w:t xml:space="preserve"> who </w:t>
      </w:r>
      <w:r w:rsidR="009576B9">
        <w:t>is</w:t>
      </w:r>
      <w:r w:rsidR="00896B5F" w:rsidRPr="00C041CF">
        <w:t xml:space="preserve"> regulated under</w:t>
      </w:r>
      <w:r w:rsidR="00896B5F">
        <w:t xml:space="preserve"> NISR</w:t>
      </w:r>
      <w:r w:rsidR="00C041CF">
        <w:t xml:space="preserve"> 2023</w:t>
      </w:r>
      <w:r w:rsidR="00332FC2">
        <w:t>.</w:t>
      </w:r>
      <w:r w:rsidR="0051334A">
        <w:t xml:space="preserve"> </w:t>
      </w:r>
    </w:p>
    <w:p w14:paraId="5904258B" w14:textId="4BAF629F" w:rsidR="00107915" w:rsidRDefault="0051334A" w:rsidP="00E75256">
      <w:pPr>
        <w:pStyle w:val="Bulletlist1"/>
      </w:pPr>
      <w:r>
        <w:t>If</w:t>
      </w:r>
      <w:r w:rsidR="00B6174E">
        <w:t xml:space="preserve"> </w:t>
      </w:r>
      <w:r w:rsidR="00F3018D">
        <w:t>any approved Class A or B carriers</w:t>
      </w:r>
      <w:r w:rsidR="00EC4A2D">
        <w:t xml:space="preserve"> transport radioactive material below the NISR</w:t>
      </w:r>
      <w:r w:rsidR="00BC2D73">
        <w:t xml:space="preserve"> </w:t>
      </w:r>
      <w:r w:rsidR="00670340">
        <w:t xml:space="preserve">nuclear material threshold (i.e. Class </w:t>
      </w:r>
      <w:r w:rsidR="00F620DA">
        <w:t xml:space="preserve">7 </w:t>
      </w:r>
      <w:r w:rsidR="00753F72">
        <w:t xml:space="preserve">dangerous goods/ radioactive material), </w:t>
      </w:r>
      <w:r w:rsidR="009316BF">
        <w:t xml:space="preserve">compliance with the ADR Chapter 1.10 security provisions will be necessary. </w:t>
      </w:r>
      <w:r w:rsidR="00A14B96">
        <w:t xml:space="preserve">Where any existing security requirements are in force the </w:t>
      </w:r>
      <w:r w:rsidR="00980930">
        <w:t xml:space="preserve">onus is on the </w:t>
      </w:r>
      <w:r w:rsidR="00A14B96">
        <w:t xml:space="preserve">dutyholder </w:t>
      </w:r>
      <w:r w:rsidR="00980930">
        <w:t>to demonstrate that these arrangements</w:t>
      </w:r>
      <w:r w:rsidR="003C52BC">
        <w:t xml:space="preserve"> satisfy the ADR provisions.</w:t>
      </w:r>
    </w:p>
    <w:p w14:paraId="6B7442FE" w14:textId="5C0F7F8F" w:rsidR="00294C33" w:rsidRDefault="00294C33" w:rsidP="00E75256">
      <w:pPr>
        <w:pStyle w:val="QuoteText"/>
      </w:pPr>
      <w:r w:rsidRPr="004A7C69">
        <w:t>ADR 1.10.1.</w:t>
      </w:r>
      <w:r w:rsidR="004A7C69" w:rsidRPr="004A7C69">
        <w:t>2 ‘Dangerous goods shall only be offered for carriage to carriers that have been appropriately identified.’</w:t>
      </w:r>
      <w:r w:rsidR="00E75256">
        <w:t xml:space="preserve"> </w:t>
      </w:r>
      <w:sdt>
        <w:sdtPr>
          <w:id w:val="-1221051142"/>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49CFA1D1" w14:textId="6FF1E50C" w:rsidR="004A7C69" w:rsidRPr="004A7C69" w:rsidRDefault="00174091" w:rsidP="00E75256">
      <w:pPr>
        <w:pStyle w:val="F9-Paragraph"/>
      </w:pPr>
      <w:r>
        <w:t>I</w:t>
      </w:r>
      <w:r w:rsidR="004A7C69">
        <w:t>nspectors should confirm:</w:t>
      </w:r>
    </w:p>
    <w:p w14:paraId="0F0DAD67" w14:textId="5E2FD87E" w:rsidR="00294C33" w:rsidRPr="009E00CF" w:rsidRDefault="003D4E84" w:rsidP="00E75256">
      <w:pPr>
        <w:pStyle w:val="Bulletlist1"/>
        <w:rPr>
          <w:color w:val="FF0000"/>
        </w:rPr>
      </w:pPr>
      <w:r>
        <w:t xml:space="preserve">Written assurances are obtained as part of a </w:t>
      </w:r>
      <w:r w:rsidR="00A023B1">
        <w:t>contractor or sub-contractor approval process when offering goods to a road or rail transport contractor.</w:t>
      </w:r>
      <w:r w:rsidR="000C26A5">
        <w:t xml:space="preserve"> Written assurances may include</w:t>
      </w:r>
      <w:r w:rsidR="00440B74">
        <w:t xml:space="preserve"> their most recent compliance report concerning compliance with </w:t>
      </w:r>
      <w:r w:rsidR="004973AD">
        <w:t>dangerous goods security requirements.</w:t>
      </w:r>
      <w:r w:rsidR="00812F80">
        <w:t xml:space="preserve"> </w:t>
      </w:r>
    </w:p>
    <w:p w14:paraId="18F40568" w14:textId="77777777" w:rsidR="00BD366B" w:rsidRDefault="00BD366B" w:rsidP="00E75256">
      <w:pPr>
        <w:pStyle w:val="Bulletlist1"/>
        <w:sectPr w:rsidR="00BD366B" w:rsidSect="00B23A5E">
          <w:pgSz w:w="11906" w:h="16838" w:code="9"/>
          <w:pgMar w:top="1440" w:right="1440" w:bottom="1440" w:left="1440" w:header="397" w:footer="397" w:gutter="0"/>
          <w:cols w:space="312"/>
          <w:docGrid w:linePitch="360"/>
        </w:sectPr>
      </w:pPr>
    </w:p>
    <w:p w14:paraId="0CF28093" w14:textId="178EB23A" w:rsidR="00812F80" w:rsidRDefault="007A42C5" w:rsidP="00E75256">
      <w:pPr>
        <w:pStyle w:val="Bulletlist1"/>
      </w:pPr>
      <w:r>
        <w:lastRenderedPageBreak/>
        <w:t>Class 7 dangerous goods</w:t>
      </w:r>
      <w:r w:rsidR="006239A9">
        <w:t xml:space="preserve"> </w:t>
      </w:r>
      <w:r>
        <w:t>are</w:t>
      </w:r>
      <w:r w:rsidR="006239A9">
        <w:t xml:space="preserve"> handed over to </w:t>
      </w:r>
      <w:r w:rsidR="00C25AA2">
        <w:t>appropriately identified carriers whose driver can provide suitable identification</w:t>
      </w:r>
      <w:r w:rsidR="009A39C2">
        <w:t xml:space="preserve"> and who</w:t>
      </w:r>
      <w:r w:rsidR="006A6846">
        <w:t>se documents have been checked.</w:t>
      </w:r>
      <w:r w:rsidR="009067B8">
        <w:t xml:space="preserve"> </w:t>
      </w:r>
      <w:r w:rsidR="006A6846">
        <w:t>Photo</w:t>
      </w:r>
      <w:r w:rsidR="00897122">
        <w:t xml:space="preserve"> ID for drivers </w:t>
      </w:r>
      <w:r w:rsidR="00EC686D">
        <w:t>ar</w:t>
      </w:r>
      <w:r w:rsidR="00897122">
        <w:t>e checked and if applicable, their ADR vocational qualification.</w:t>
      </w:r>
      <w:r w:rsidR="009067B8">
        <w:t xml:space="preserve"> </w:t>
      </w:r>
      <w:r w:rsidR="0030193D">
        <w:t xml:space="preserve">These </w:t>
      </w:r>
      <w:r w:rsidR="00116F72">
        <w:t>are</w:t>
      </w:r>
      <w:r w:rsidR="0030193D">
        <w:t xml:space="preserve"> checked on the first visit to site followed by scheduled or random checks as part </w:t>
      </w:r>
      <w:r w:rsidR="00706564">
        <w:t>of a supplier audit programme.</w:t>
      </w:r>
    </w:p>
    <w:p w14:paraId="38AA6A01" w14:textId="62B8A9F3" w:rsidR="00706564" w:rsidRPr="004D5A58" w:rsidRDefault="00F53B58" w:rsidP="00E75256">
      <w:pPr>
        <w:pStyle w:val="Bulletlist1"/>
      </w:pPr>
      <w:r w:rsidRPr="00265767">
        <w:t xml:space="preserve">Rail Freight Operating Companies hold a Safety Certificate issued by the Office </w:t>
      </w:r>
      <w:r w:rsidR="0081474D" w:rsidRPr="00265767">
        <w:t>of</w:t>
      </w:r>
      <w:r w:rsidRPr="00265767">
        <w:t xml:space="preserve"> Rail </w:t>
      </w:r>
      <w:r w:rsidR="0081474D" w:rsidRPr="00265767">
        <w:t>and Road</w:t>
      </w:r>
      <w:r w:rsidRPr="00265767">
        <w:t xml:space="preserve"> (ORR) and this can form part of the appropriate identification process</w:t>
      </w:r>
      <w:r w:rsidRPr="004D5A58">
        <w:t>.</w:t>
      </w:r>
    </w:p>
    <w:p w14:paraId="0DED5F0F" w14:textId="7A0FDC55" w:rsidR="00AA6BAE" w:rsidRDefault="00AA6BAE" w:rsidP="00E75256">
      <w:pPr>
        <w:pStyle w:val="QuoteText"/>
      </w:pPr>
      <w:r w:rsidRPr="00851AEB">
        <w:t xml:space="preserve">ADR 1.10.1.3 ‘Areas within temporary storage terminals, temporary storage sites, vehicle depots, berthing areas and marshalling yards </w:t>
      </w:r>
      <w:r w:rsidR="00C10653" w:rsidRPr="00851AEB">
        <w:t>used for the temporary storage during carriage of dangerous goods shall be properly secured, well-lit and, where possible and appropriate, not accessible to the general public</w:t>
      </w:r>
      <w:r w:rsidRPr="00851AEB">
        <w:t>.’</w:t>
      </w:r>
      <w:r w:rsidR="00E75256">
        <w:t xml:space="preserve"> </w:t>
      </w:r>
      <w:sdt>
        <w:sdtPr>
          <w:id w:val="2040161918"/>
          <w:citation/>
        </w:sdtPr>
        <w:sdtEndPr/>
        <w:sdtContent>
          <w:r w:rsidR="00E75256">
            <w:fldChar w:fldCharType="begin"/>
          </w:r>
          <w:r w:rsidR="00E75256">
            <w:instrText xml:space="preserve"> CITATION Eco23 \l 2057 </w:instrText>
          </w:r>
          <w:r w:rsidR="00E75256">
            <w:fldChar w:fldCharType="separate"/>
          </w:r>
          <w:r w:rsidR="00E75256" w:rsidRPr="00E75256">
            <w:rPr>
              <w:rFonts w:eastAsia="Calibri"/>
              <w:noProof/>
            </w:rPr>
            <w:t>[4]</w:t>
          </w:r>
          <w:r w:rsidR="00E75256">
            <w:fldChar w:fldCharType="end"/>
          </w:r>
        </w:sdtContent>
      </w:sdt>
    </w:p>
    <w:p w14:paraId="66646E0E" w14:textId="40C433E4" w:rsidR="00AA6BAE" w:rsidRPr="004A7C69" w:rsidRDefault="00174091" w:rsidP="00E75256">
      <w:pPr>
        <w:pStyle w:val="F9-Paragraph"/>
      </w:pPr>
      <w:r>
        <w:t>I</w:t>
      </w:r>
      <w:r w:rsidR="00AA6BAE">
        <w:t>nspectors should confirm:</w:t>
      </w:r>
    </w:p>
    <w:p w14:paraId="620CB40E" w14:textId="620E43ED" w:rsidR="007C5161" w:rsidRDefault="00641E6C" w:rsidP="00E75256">
      <w:pPr>
        <w:pStyle w:val="Bulletlist1"/>
      </w:pPr>
      <w:r>
        <w:t>A balance has b</w:t>
      </w:r>
      <w:r w:rsidR="000C636D">
        <w:t xml:space="preserve">een considered between staff presence and a secure perimeter fence to secure the right </w:t>
      </w:r>
      <w:r w:rsidR="001809CD">
        <w:t xml:space="preserve">security </w:t>
      </w:r>
      <w:r w:rsidR="000C636D">
        <w:t>outcome.</w:t>
      </w:r>
      <w:r w:rsidR="009067B8">
        <w:t xml:space="preserve"> </w:t>
      </w:r>
      <w:r w:rsidR="00CA309F">
        <w:t xml:space="preserve">All relevant areas </w:t>
      </w:r>
      <w:r w:rsidR="00EC686D">
        <w:t>have been</w:t>
      </w:r>
      <w:r w:rsidR="00CA309F">
        <w:t xml:space="preserve"> subject to a security risk assessment to establish what </w:t>
      </w:r>
      <w:r w:rsidR="00CD059B">
        <w:t>measure</w:t>
      </w:r>
      <w:r w:rsidR="001E034B">
        <w:t>s</w:t>
      </w:r>
      <w:r w:rsidR="00CD059B">
        <w:t xml:space="preserve"> are required to prevent unauthorised access, and action taken according</w:t>
      </w:r>
      <w:r w:rsidR="007C5161">
        <w:t>ly.</w:t>
      </w:r>
      <w:r w:rsidR="009067B8">
        <w:t xml:space="preserve"> </w:t>
      </w:r>
      <w:r w:rsidR="007C5161">
        <w:t>Site plans clearly identify which areas have restricted access.</w:t>
      </w:r>
    </w:p>
    <w:p w14:paraId="6AC534D4" w14:textId="2FF1768B" w:rsidR="00C4122F" w:rsidRDefault="000F48C6" w:rsidP="00E75256">
      <w:pPr>
        <w:pStyle w:val="Bulletlist1"/>
      </w:pPr>
      <w:r>
        <w:t xml:space="preserve">Access to restricted areas </w:t>
      </w:r>
      <w:r w:rsidR="007119C0">
        <w:t>is</w:t>
      </w:r>
      <w:r w:rsidR="00F70FF0">
        <w:t xml:space="preserve"> controlled.</w:t>
      </w:r>
      <w:r w:rsidR="009067B8">
        <w:t xml:space="preserve"> </w:t>
      </w:r>
      <w:r w:rsidR="00F70FF0">
        <w:t xml:space="preserve">Visitors or contractors </w:t>
      </w:r>
      <w:r w:rsidR="00EC686D">
        <w:t>are</w:t>
      </w:r>
      <w:r w:rsidR="00F70FF0">
        <w:t xml:space="preserve"> issued with temporary passes and escorted where appropriate; pass holders </w:t>
      </w:r>
      <w:r w:rsidR="00EC686D">
        <w:t>are</w:t>
      </w:r>
      <w:r w:rsidR="00F70FF0">
        <w:t xml:space="preserve"> given access to certain areas of the site in line with their duties and issued passes with photographic identification.</w:t>
      </w:r>
    </w:p>
    <w:p w14:paraId="52D463E0" w14:textId="681FD973" w:rsidR="00C10FCA" w:rsidRDefault="00EB3DCC" w:rsidP="00E75256">
      <w:pPr>
        <w:pStyle w:val="Bulletlist1"/>
      </w:pPr>
      <w:r>
        <w:t xml:space="preserve">Sensitive information, documents and IT </w:t>
      </w:r>
      <w:r w:rsidR="00FF2127">
        <w:t>are</w:t>
      </w:r>
      <w:r>
        <w:t xml:space="preserve"> protected</w:t>
      </w:r>
      <w:r w:rsidR="003205D1">
        <w:t>.</w:t>
      </w:r>
      <w:r w:rsidR="009067B8">
        <w:t xml:space="preserve"> </w:t>
      </w:r>
      <w:r w:rsidR="00933BDC">
        <w:t>T</w:t>
      </w:r>
      <w:r w:rsidR="003205D1">
        <w:t xml:space="preserve">he insider threat </w:t>
      </w:r>
      <w:r w:rsidR="00933BDC">
        <w:t xml:space="preserve">has been considered </w:t>
      </w:r>
      <w:r w:rsidR="003205D1">
        <w:t xml:space="preserve">and transport information </w:t>
      </w:r>
      <w:r w:rsidR="00933BDC">
        <w:t>is</w:t>
      </w:r>
      <w:r w:rsidR="003205D1">
        <w:t xml:space="preserve"> kept secure to ensure it is not released to unknown external parties.</w:t>
      </w:r>
    </w:p>
    <w:p w14:paraId="34373FEF" w14:textId="0E1CC8CD" w:rsidR="00534F67" w:rsidRDefault="00534F67" w:rsidP="00E75256">
      <w:pPr>
        <w:pStyle w:val="Bulletlist1"/>
      </w:pPr>
      <w:r>
        <w:t xml:space="preserve">Sites </w:t>
      </w:r>
      <w:r w:rsidR="00FF2127">
        <w:t>are</w:t>
      </w:r>
      <w:r>
        <w:t xml:space="preserve"> well-lit where dangerous good are kept.</w:t>
      </w:r>
      <w:r w:rsidR="009067B8">
        <w:t xml:space="preserve"> </w:t>
      </w:r>
      <w:r>
        <w:t>Illumination complement</w:t>
      </w:r>
      <w:r w:rsidR="00FF2127">
        <w:t>s</w:t>
      </w:r>
      <w:r>
        <w:t xml:space="preserve"> other security equipment such as CCTV and enable</w:t>
      </w:r>
      <w:r w:rsidR="00FF2127">
        <w:t>s</w:t>
      </w:r>
      <w:r>
        <w:t xml:space="preserve"> any security patrols to be conducted effectively.</w:t>
      </w:r>
      <w:r w:rsidR="009067B8">
        <w:t xml:space="preserve"> </w:t>
      </w:r>
      <w:r w:rsidR="00172DA9">
        <w:t xml:space="preserve">Regular checks </w:t>
      </w:r>
      <w:r w:rsidR="00FF2127">
        <w:t>are</w:t>
      </w:r>
      <w:r w:rsidR="00172DA9">
        <w:t xml:space="preserve"> carried out to ensure that all security equipment and control measures are functioning correctly.</w:t>
      </w:r>
    </w:p>
    <w:p w14:paraId="466B4217" w14:textId="7FA63EE7" w:rsidR="00551A5F" w:rsidRDefault="00551A5F" w:rsidP="00E75256">
      <w:pPr>
        <w:pStyle w:val="Bulletlist1"/>
      </w:pPr>
      <w:r>
        <w:t xml:space="preserve">Rail carriers and companies which have connections to the rail network </w:t>
      </w:r>
      <w:r w:rsidR="00FF2127">
        <w:t>have</w:t>
      </w:r>
      <w:r>
        <w:t xml:space="preserve"> co</w:t>
      </w:r>
      <w:r w:rsidR="00B13B04">
        <w:t>-operate</w:t>
      </w:r>
      <w:r w:rsidR="00FF2127">
        <w:t>d</w:t>
      </w:r>
      <w:r w:rsidR="00B13B04">
        <w:t xml:space="preserve"> on security matters.</w:t>
      </w:r>
      <w:r w:rsidR="009067B8">
        <w:t xml:space="preserve"> </w:t>
      </w:r>
      <w:r w:rsidR="00B13B04">
        <w:t xml:space="preserve">Where appropriate, joint risk assessments </w:t>
      </w:r>
      <w:r w:rsidR="00FF2127">
        <w:t xml:space="preserve">have </w:t>
      </w:r>
      <w:r w:rsidR="00B13B04">
        <w:t>be</w:t>
      </w:r>
      <w:r w:rsidR="00FF2127">
        <w:t>en</w:t>
      </w:r>
      <w:r w:rsidR="00B13B04">
        <w:t xml:space="preserve"> conducted to en</w:t>
      </w:r>
      <w:r w:rsidR="00390F1A">
        <w:t>sure security of the rail network is adequately considered.</w:t>
      </w:r>
      <w:r w:rsidR="009067B8">
        <w:t xml:space="preserve"> </w:t>
      </w:r>
      <w:r w:rsidR="00390F1A">
        <w:t xml:space="preserve">There </w:t>
      </w:r>
      <w:r w:rsidR="00FF2127">
        <w:t>have been</w:t>
      </w:r>
      <w:r w:rsidR="00390F1A">
        <w:t xml:space="preserve"> open discussions to ensure the security requirements can be met by all participants.</w:t>
      </w:r>
    </w:p>
    <w:p w14:paraId="3056359A" w14:textId="77777777" w:rsidR="00BD366B" w:rsidRDefault="00BD366B" w:rsidP="00E75256">
      <w:pPr>
        <w:pStyle w:val="Bulletlist1"/>
        <w:sectPr w:rsidR="00BD366B" w:rsidSect="00B23A5E">
          <w:pgSz w:w="11906" w:h="16838" w:code="9"/>
          <w:pgMar w:top="1440" w:right="1440" w:bottom="1440" w:left="1440" w:header="397" w:footer="397" w:gutter="0"/>
          <w:cols w:space="312"/>
          <w:docGrid w:linePitch="360"/>
        </w:sectPr>
      </w:pPr>
    </w:p>
    <w:p w14:paraId="035E6A80" w14:textId="6B221C14" w:rsidR="000E5201" w:rsidRPr="000F314F" w:rsidRDefault="00B84FB5" w:rsidP="00E75256">
      <w:pPr>
        <w:pStyle w:val="Bulletlist1"/>
      </w:pPr>
      <w:r>
        <w:lastRenderedPageBreak/>
        <w:t>All reasonable steps are taken to ensure unauthorised access to dangerous goods is prevented.</w:t>
      </w:r>
      <w:r w:rsidR="009067B8">
        <w:t xml:space="preserve"> </w:t>
      </w:r>
      <w:r w:rsidR="00E9252C" w:rsidRPr="00356028">
        <w:t>I</w:t>
      </w:r>
      <w:r w:rsidR="00094339" w:rsidRPr="00356028">
        <w:t>nspectors should note t</w:t>
      </w:r>
      <w:r w:rsidR="009F22E3" w:rsidRPr="00356028">
        <w:t xml:space="preserve">his guidance is applicable for </w:t>
      </w:r>
      <w:r w:rsidR="00606F04" w:rsidRPr="00356028">
        <w:t>in-transit</w:t>
      </w:r>
      <w:r w:rsidR="009F22E3" w:rsidRPr="00356028">
        <w:t xml:space="preserve"> storage</w:t>
      </w:r>
      <w:r>
        <w:t>.</w:t>
      </w:r>
      <w:r w:rsidR="009067B8">
        <w:t xml:space="preserve"> </w:t>
      </w:r>
      <w:r w:rsidR="008920CF">
        <w:t xml:space="preserve">Where in-transit storage is within a permitted store inspectors should liaise with the relevant </w:t>
      </w:r>
      <w:r w:rsidR="00E9252C">
        <w:t>environment agency.</w:t>
      </w:r>
    </w:p>
    <w:p w14:paraId="4FAE8F70" w14:textId="3461040F" w:rsidR="00E25323" w:rsidRDefault="00E25323" w:rsidP="00E75256">
      <w:pPr>
        <w:pStyle w:val="QuoteText"/>
      </w:pPr>
      <w:r w:rsidRPr="00E25323">
        <w:t>ADR 1.10.1.4 ‘</w:t>
      </w:r>
      <w:r>
        <w:t xml:space="preserve">Each member of a vehicle </w:t>
      </w:r>
      <w:r w:rsidR="00A40E78">
        <w:t xml:space="preserve">crew shall carry with them means of identification, which includes their photograph, </w:t>
      </w:r>
      <w:r w:rsidR="0089499B">
        <w:t>during carriage of dangerous goods</w:t>
      </w:r>
      <w:r w:rsidRPr="00E25323">
        <w:t>.’</w:t>
      </w:r>
      <w:r w:rsidR="00E75256">
        <w:t xml:space="preserve"> </w:t>
      </w:r>
      <w:sdt>
        <w:sdtPr>
          <w:id w:val="563525921"/>
          <w:citation/>
        </w:sdtPr>
        <w:sdtEndPr/>
        <w:sdtContent>
          <w:r w:rsidR="00E75256">
            <w:fldChar w:fldCharType="begin"/>
          </w:r>
          <w:r w:rsidR="00E75256">
            <w:instrText xml:space="preserve"> CITATION Eco23 \l 2057 </w:instrText>
          </w:r>
          <w:r w:rsidR="00E75256">
            <w:fldChar w:fldCharType="separate"/>
          </w:r>
          <w:r w:rsidR="00E75256" w:rsidRPr="00E75256">
            <w:rPr>
              <w:rFonts w:eastAsia="Calibri"/>
              <w:noProof/>
            </w:rPr>
            <w:t>[4]</w:t>
          </w:r>
          <w:r w:rsidR="00E75256">
            <w:fldChar w:fldCharType="end"/>
          </w:r>
        </w:sdtContent>
      </w:sdt>
    </w:p>
    <w:p w14:paraId="51B7CA46" w14:textId="61D0FC67" w:rsidR="00C05C87" w:rsidRPr="00C05C87" w:rsidRDefault="00174091" w:rsidP="00E75256">
      <w:pPr>
        <w:pStyle w:val="F9-Paragraph"/>
      </w:pPr>
      <w:r>
        <w:t>I</w:t>
      </w:r>
      <w:r w:rsidR="00C05C87">
        <w:t>nspectors should confirm:</w:t>
      </w:r>
    </w:p>
    <w:p w14:paraId="2325CA01" w14:textId="7BC73FC1" w:rsidR="00113BD4" w:rsidRDefault="00093763" w:rsidP="00E75256">
      <w:pPr>
        <w:pStyle w:val="Bulletlist1"/>
      </w:pPr>
      <w:r>
        <w:t>Photographic identification must be carried at all times during carriage by the vehicle driver and crew.</w:t>
      </w:r>
      <w:r w:rsidR="009067B8">
        <w:t xml:space="preserve"> </w:t>
      </w:r>
    </w:p>
    <w:p w14:paraId="228E37D6" w14:textId="0D281E1F" w:rsidR="00630B68" w:rsidRDefault="00917146" w:rsidP="00E75256">
      <w:pPr>
        <w:pStyle w:val="Bulletlist1"/>
      </w:pPr>
      <w:r>
        <w:t xml:space="preserve">It may be appropriate for all staff involved </w:t>
      </w:r>
      <w:r w:rsidR="00426109">
        <w:t>in the carriage of dangerous goods to be issued with photo ID passes.</w:t>
      </w:r>
      <w:r w:rsidR="00A846DE">
        <w:t xml:space="preserve"> Random spot checks of </w:t>
      </w:r>
      <w:r w:rsidR="000B12DC">
        <w:t xml:space="preserve">visiting drivers and crew member’s photo ID passes </w:t>
      </w:r>
      <w:r w:rsidR="00FF2127">
        <w:t>is</w:t>
      </w:r>
      <w:r w:rsidR="000B12DC">
        <w:t xml:space="preserve"> carried out.</w:t>
      </w:r>
    </w:p>
    <w:p w14:paraId="38EB6463" w14:textId="571834D9" w:rsidR="005A186D" w:rsidRDefault="00EF51EB" w:rsidP="00E75256">
      <w:pPr>
        <w:pStyle w:val="Bulletlist1"/>
      </w:pPr>
      <w:r>
        <w:t>Staff challenge persons on site who are not familiar and who are not wearing a pass.</w:t>
      </w:r>
    </w:p>
    <w:p w14:paraId="4ABBEA28" w14:textId="6217BE51" w:rsidR="005158D4" w:rsidRPr="00E75256" w:rsidRDefault="005158D4" w:rsidP="00E75256">
      <w:pPr>
        <w:pStyle w:val="QuoteText"/>
      </w:pPr>
      <w:r w:rsidRPr="00E25323">
        <w:t>ADR 1.10.1.</w:t>
      </w:r>
      <w:r w:rsidR="007A1849">
        <w:t>5</w:t>
      </w:r>
      <w:r w:rsidRPr="00E25323">
        <w:t xml:space="preserve"> ‘</w:t>
      </w:r>
      <w:r w:rsidR="007A1849">
        <w:t>Safety inspections in accordance with 1.8.1 and 7.5.1</w:t>
      </w:r>
      <w:r w:rsidR="00B3179C">
        <w:t>1</w:t>
      </w:r>
      <w:r w:rsidR="002B7B46">
        <w:t xml:space="preserve"> </w:t>
      </w:r>
      <w:r w:rsidR="007A1849">
        <w:t>shall cover appropriate security measures</w:t>
      </w:r>
      <w:r w:rsidRPr="00E25323">
        <w:t>.’</w:t>
      </w:r>
      <w:r w:rsidR="00F72634">
        <w:t xml:space="preserve"> </w:t>
      </w:r>
      <w:r w:rsidR="00E75256">
        <w:rPr>
          <w:b/>
          <w:bCs/>
        </w:rPr>
        <w:t xml:space="preserve">Note: </w:t>
      </w:r>
      <w:r w:rsidR="00E75256" w:rsidRPr="00E75256">
        <w:rPr>
          <w:b/>
          <w:bCs/>
        </w:rPr>
        <w:t>This does not apply to rail operators</w:t>
      </w:r>
      <w:r w:rsidR="00E75256">
        <w:t xml:space="preserve"> </w:t>
      </w:r>
      <w:sdt>
        <w:sdtPr>
          <w:rPr>
            <w:b/>
            <w:bCs/>
          </w:rPr>
          <w:id w:val="-431282510"/>
          <w:citation/>
        </w:sdtPr>
        <w:sdtEndPr/>
        <w:sdtContent>
          <w:r w:rsidR="00E75256">
            <w:rPr>
              <w:b/>
              <w:bCs/>
            </w:rPr>
            <w:fldChar w:fldCharType="begin"/>
          </w:r>
          <w:r w:rsidR="00E75256">
            <w:instrText xml:space="preserve"> CITATION Eco23 \l 2057 </w:instrText>
          </w:r>
          <w:r w:rsidR="00E75256">
            <w:rPr>
              <w:b/>
              <w:bCs/>
            </w:rPr>
            <w:fldChar w:fldCharType="separate"/>
          </w:r>
          <w:r w:rsidR="00E75256" w:rsidRPr="00E75256">
            <w:rPr>
              <w:rFonts w:eastAsia="Calibri"/>
              <w:noProof/>
            </w:rPr>
            <w:t>[4]</w:t>
          </w:r>
          <w:r w:rsidR="00E75256">
            <w:rPr>
              <w:b/>
              <w:bCs/>
            </w:rPr>
            <w:fldChar w:fldCharType="end"/>
          </w:r>
        </w:sdtContent>
      </w:sdt>
    </w:p>
    <w:p w14:paraId="2612F040" w14:textId="7C4C4860" w:rsidR="005158D4" w:rsidRPr="00C05C87" w:rsidRDefault="00E349C9" w:rsidP="00E75256">
      <w:pPr>
        <w:pStyle w:val="F9-Paragraph"/>
      </w:pPr>
      <w:r>
        <w:t xml:space="preserve">The purpose of </w:t>
      </w:r>
      <w:r w:rsidR="00040DDB">
        <w:t xml:space="preserve">this </w:t>
      </w:r>
      <w:r w:rsidR="002D442E">
        <w:t>sub-section is to reinforce that inspections should include security.</w:t>
      </w:r>
      <w:r w:rsidR="009067B8">
        <w:t xml:space="preserve"> </w:t>
      </w:r>
      <w:r w:rsidR="00174091">
        <w:t>I</w:t>
      </w:r>
      <w:r w:rsidR="005158D4">
        <w:t>nspectors should confirm:</w:t>
      </w:r>
    </w:p>
    <w:p w14:paraId="3F979A6C" w14:textId="23EA5B5E" w:rsidR="005158D4" w:rsidRDefault="004C4B96" w:rsidP="00E75256">
      <w:pPr>
        <w:pStyle w:val="Bulletlist1"/>
      </w:pPr>
      <w:r>
        <w:t xml:space="preserve">Driver and vehicles are required to comply with security provisions and suitable </w:t>
      </w:r>
      <w:r w:rsidR="00D417DC">
        <w:t>vehicle inspections at sites where loading and/or unloading takes place.</w:t>
      </w:r>
    </w:p>
    <w:p w14:paraId="080DF266" w14:textId="705A61D1" w:rsidR="008D5F9C" w:rsidRDefault="008D5F9C" w:rsidP="00E75256">
      <w:pPr>
        <w:pStyle w:val="Bulletlist1"/>
      </w:pPr>
      <w:r>
        <w:t>Sites receiving or dispatching dangerous goods have suitable measures in place for checking compliance before allowing entry to premises.</w:t>
      </w:r>
      <w:r w:rsidR="009067B8">
        <w:t xml:space="preserve"> </w:t>
      </w:r>
      <w:r w:rsidR="00E75256">
        <w:br/>
      </w:r>
      <w:r>
        <w:t>This could include checking the drive</w:t>
      </w:r>
      <w:r w:rsidR="009B116D">
        <w:t>r’s photo ID and qualifications, and checking names and addresses on transport documentation.</w:t>
      </w:r>
    </w:p>
    <w:p w14:paraId="535465BD" w14:textId="664FD7E0" w:rsidR="003F2763" w:rsidRDefault="003F2763" w:rsidP="00E75256">
      <w:pPr>
        <w:pStyle w:val="QuoteText"/>
      </w:pPr>
      <w:r w:rsidRPr="00E25323">
        <w:t>ADR 1.10.1.</w:t>
      </w:r>
      <w:r>
        <w:t>6</w:t>
      </w:r>
      <w:r w:rsidRPr="00E25323">
        <w:t xml:space="preserve"> ‘</w:t>
      </w:r>
      <w:r>
        <w:t>The competent a</w:t>
      </w:r>
      <w:r w:rsidR="0096441E">
        <w:t>uthority shall maintain up-to-date registers of all valid training certificates for drivers stipulated in ADR 8.2.1 issued by it or by any recognised organisation</w:t>
      </w:r>
      <w:r w:rsidRPr="00E25323">
        <w:t>.’</w:t>
      </w:r>
      <w:r w:rsidR="00E75256">
        <w:t xml:space="preserve"> </w:t>
      </w:r>
      <w:sdt>
        <w:sdtPr>
          <w:id w:val="355940487"/>
          <w:citation/>
        </w:sdtPr>
        <w:sdtEndPr/>
        <w:sdtContent>
          <w:r w:rsidR="00E75256">
            <w:fldChar w:fldCharType="begin"/>
          </w:r>
          <w:r w:rsidR="00E75256">
            <w:instrText xml:space="preserve"> CITATION Eco23 \l 2057 </w:instrText>
          </w:r>
          <w:r w:rsidR="00E75256">
            <w:fldChar w:fldCharType="separate"/>
          </w:r>
          <w:r w:rsidR="00E75256" w:rsidRPr="00E75256">
            <w:rPr>
              <w:rFonts w:eastAsia="Calibri"/>
              <w:noProof/>
            </w:rPr>
            <w:t>[4]</w:t>
          </w:r>
          <w:r w:rsidR="00E75256">
            <w:fldChar w:fldCharType="end"/>
          </w:r>
        </w:sdtContent>
      </w:sdt>
    </w:p>
    <w:p w14:paraId="44A318D7" w14:textId="3A09B035" w:rsidR="00AA6BAE" w:rsidRPr="00265767" w:rsidRDefault="0096441E" w:rsidP="00E75256">
      <w:pPr>
        <w:pStyle w:val="F9-Paragraph"/>
      </w:pPr>
      <w:r w:rsidRPr="00265767">
        <w:t>This is a duty of</w:t>
      </w:r>
      <w:r w:rsidR="00F33D8C" w:rsidRPr="00265767">
        <w:t xml:space="preserve"> </w:t>
      </w:r>
      <w:r w:rsidR="000A56C0" w:rsidRPr="00265767">
        <w:t>DfT</w:t>
      </w:r>
      <w:r w:rsidR="00FA0076" w:rsidRPr="00265767">
        <w:t xml:space="preserve"> (</w:t>
      </w:r>
      <w:r w:rsidR="00E75256" w:rsidRPr="00265767">
        <w:t xml:space="preserve">refer to </w:t>
      </w:r>
      <w:r w:rsidR="00FA0076" w:rsidRPr="00265767">
        <w:t>CDG09 Regulation 2</w:t>
      </w:r>
      <w:r w:rsidR="002B7B46" w:rsidRPr="00265767">
        <w:t>5</w:t>
      </w:r>
      <w:r w:rsidR="00E75256" w:rsidRPr="00265767">
        <w:t>)</w:t>
      </w:r>
      <w:r w:rsidR="003468D5" w:rsidRPr="00265767">
        <w:t>, therefore no guidance to inspectors is provided</w:t>
      </w:r>
      <w:r w:rsidRPr="00265767">
        <w:t>.</w:t>
      </w:r>
    </w:p>
    <w:p w14:paraId="20B9C2F6" w14:textId="77777777" w:rsidR="00E75256" w:rsidRPr="00266155" w:rsidRDefault="00E75256" w:rsidP="0014764E">
      <w:pPr>
        <w:pStyle w:val="Heading2"/>
        <w:sectPr w:rsidR="00E75256" w:rsidRPr="00266155" w:rsidSect="00B23A5E">
          <w:pgSz w:w="11906" w:h="16838" w:code="9"/>
          <w:pgMar w:top="1440" w:right="1440" w:bottom="1440" w:left="1440" w:header="397" w:footer="397" w:gutter="0"/>
          <w:cols w:space="312"/>
          <w:docGrid w:linePitch="360"/>
        </w:sectPr>
      </w:pPr>
    </w:p>
    <w:p w14:paraId="20E2D181" w14:textId="5D633F99" w:rsidR="00FC2D0F" w:rsidRDefault="00AC4557" w:rsidP="0014764E">
      <w:pPr>
        <w:pStyle w:val="Heading2"/>
      </w:pPr>
      <w:bookmarkStart w:id="16" w:name="_Ref181715109"/>
      <w:bookmarkStart w:id="17" w:name="_Toc181715328"/>
      <w:bookmarkStart w:id="18" w:name="_Toc189558137"/>
      <w:r>
        <w:lastRenderedPageBreak/>
        <w:t xml:space="preserve">Additional provisions for </w:t>
      </w:r>
      <w:r w:rsidR="005158D4">
        <w:t xml:space="preserve">security training (applicable to transport of all </w:t>
      </w:r>
      <w:r w:rsidR="00942C5E">
        <w:t>Class 7 dangerous goods</w:t>
      </w:r>
      <w:r w:rsidR="007A1849">
        <w:t>)</w:t>
      </w:r>
      <w:bookmarkEnd w:id="16"/>
      <w:bookmarkEnd w:id="17"/>
      <w:bookmarkEnd w:id="18"/>
    </w:p>
    <w:p w14:paraId="6E4A2002" w14:textId="7AD0D4F1" w:rsidR="00421AFD" w:rsidRDefault="00421AFD" w:rsidP="00E75256">
      <w:pPr>
        <w:pStyle w:val="QuoteText"/>
      </w:pPr>
      <w:r w:rsidRPr="00AC3505">
        <w:t>ADR 1.10.2.1 ‘</w:t>
      </w:r>
      <w:r w:rsidR="00286FFE" w:rsidRPr="00AC3505">
        <w:t>The training and the refresher training specified in ADR Chapter 1.3 shall also include elements of security awareness</w:t>
      </w:r>
      <w:r w:rsidR="00B522E2" w:rsidRPr="00AC3505">
        <w:t>.</w:t>
      </w:r>
      <w:r w:rsidR="009067B8">
        <w:t xml:space="preserve"> </w:t>
      </w:r>
      <w:r w:rsidR="00B522E2" w:rsidRPr="00AC3505">
        <w:t>The security refresher training need not be linked to regulatory changes only</w:t>
      </w:r>
      <w:r w:rsidRPr="00AC3505">
        <w:t>.’</w:t>
      </w:r>
      <w:r>
        <w:t xml:space="preserve"> </w:t>
      </w:r>
      <w:sdt>
        <w:sdtPr>
          <w:id w:val="-2045054359"/>
          <w:citation/>
        </w:sdtPr>
        <w:sdtEndPr/>
        <w:sdtContent>
          <w:r w:rsidR="00E75256">
            <w:fldChar w:fldCharType="begin"/>
          </w:r>
          <w:r w:rsidR="00E75256">
            <w:instrText xml:space="preserve"> CITATION Eco23 \l 2057 </w:instrText>
          </w:r>
          <w:r w:rsidR="00E75256">
            <w:fldChar w:fldCharType="separate"/>
          </w:r>
          <w:r w:rsidR="00E75256" w:rsidRPr="00E75256">
            <w:rPr>
              <w:rFonts w:eastAsia="Calibri"/>
              <w:noProof/>
            </w:rPr>
            <w:t>[4]</w:t>
          </w:r>
          <w:r w:rsidR="00E75256">
            <w:fldChar w:fldCharType="end"/>
          </w:r>
        </w:sdtContent>
      </w:sdt>
    </w:p>
    <w:p w14:paraId="2CBADAB9" w14:textId="06B714A8" w:rsidR="00421AFD" w:rsidRPr="00C05C87" w:rsidRDefault="00174091" w:rsidP="00E75256">
      <w:pPr>
        <w:pStyle w:val="F9-Paragraph"/>
      </w:pPr>
      <w:r>
        <w:t>I</w:t>
      </w:r>
      <w:r w:rsidR="00421AFD">
        <w:t>nspectors should confirm:</w:t>
      </w:r>
    </w:p>
    <w:p w14:paraId="1765B790" w14:textId="7400E40C" w:rsidR="00421AFD" w:rsidRDefault="009E4931" w:rsidP="00E75256">
      <w:pPr>
        <w:pStyle w:val="Bulletlist1"/>
      </w:pPr>
      <w:r>
        <w:t xml:space="preserve">Businesses and organisations </w:t>
      </w:r>
      <w:r w:rsidR="00486152">
        <w:t xml:space="preserve">provide </w:t>
      </w:r>
      <w:r w:rsidR="0073344E">
        <w:t xml:space="preserve">security awareness training for everyone engaged in the transport of </w:t>
      </w:r>
      <w:r w:rsidR="00942C5E">
        <w:t>Class 7 dangerous goods</w:t>
      </w:r>
      <w:r w:rsidR="0073344E">
        <w:t>.</w:t>
      </w:r>
      <w:r w:rsidR="009067B8">
        <w:t xml:space="preserve"> </w:t>
      </w:r>
      <w:r w:rsidR="00E75256">
        <w:br/>
      </w:r>
      <w:r w:rsidR="008A01E6">
        <w:t xml:space="preserve">A suitable training programme </w:t>
      </w:r>
      <w:r w:rsidR="00FF2127">
        <w:t>has been</w:t>
      </w:r>
      <w:r w:rsidR="008A01E6">
        <w:t xml:space="preserve"> prepared and provided to all sta</w:t>
      </w:r>
      <w:r w:rsidR="00B07DAB">
        <w:t xml:space="preserve">ff involved in </w:t>
      </w:r>
      <w:r w:rsidR="00942C5E">
        <w:t>Class 7 dangerous goods</w:t>
      </w:r>
      <w:r w:rsidR="00B07DAB">
        <w:t xml:space="preserve"> transport operations.</w:t>
      </w:r>
    </w:p>
    <w:p w14:paraId="0FD27596" w14:textId="429FAB76" w:rsidR="00FC2D0F" w:rsidRDefault="006060A8" w:rsidP="00E75256">
      <w:pPr>
        <w:pStyle w:val="Bulletlist1"/>
      </w:pPr>
      <w:r>
        <w:t xml:space="preserve">Provision of training </w:t>
      </w:r>
      <w:r w:rsidR="002A0335">
        <w:t>is</w:t>
      </w:r>
      <w:r>
        <w:t xml:space="preserve"> not</w:t>
      </w:r>
      <w:r w:rsidR="001A2DC6">
        <w:t xml:space="preserve"> to</w:t>
      </w:r>
      <w:r>
        <w:t xml:space="preserve"> be limited to drivers, but </w:t>
      </w:r>
      <w:r w:rsidR="002A0335">
        <w:t xml:space="preserve">is provided to </w:t>
      </w:r>
      <w:r>
        <w:t xml:space="preserve">anyone with security roles and responsibilities as </w:t>
      </w:r>
      <w:r w:rsidR="00996607">
        <w:t>well as anyone with access to transport information.</w:t>
      </w:r>
    </w:p>
    <w:p w14:paraId="40D8485E" w14:textId="33699188" w:rsidR="0056739E" w:rsidRDefault="0044730A" w:rsidP="00E75256">
      <w:pPr>
        <w:pStyle w:val="Bulletlist1"/>
      </w:pPr>
      <w:r>
        <w:t>The nature of the training can be tailored</w:t>
      </w:r>
      <w:r w:rsidR="00EE5446">
        <w:t xml:space="preserve"> to suit the requirements of each organisation and relate to the staff member’s level of responsibility.</w:t>
      </w:r>
      <w:r w:rsidR="009067B8">
        <w:t xml:space="preserve"> </w:t>
      </w:r>
      <w:r w:rsidR="00E75256">
        <w:br/>
      </w:r>
      <w:r w:rsidR="00023AB1">
        <w:t xml:space="preserve">Goods vehicles and train crews play a key role in journey security, the </w:t>
      </w:r>
      <w:r w:rsidR="008A340F">
        <w:t>vulnerabilities increase once the vehicle is on the road or rail network.</w:t>
      </w:r>
      <w:r w:rsidR="009067B8">
        <w:t xml:space="preserve"> </w:t>
      </w:r>
      <w:r w:rsidR="00D97724">
        <w:t xml:space="preserve">They </w:t>
      </w:r>
      <w:r w:rsidR="00BC03C2">
        <w:t>are</w:t>
      </w:r>
      <w:r w:rsidR="00D97724">
        <w:t xml:space="preserve"> provided with ongoing security awareness training and supplied with the latest available advice and guidance.</w:t>
      </w:r>
      <w:r w:rsidR="009067B8">
        <w:t xml:space="preserve"> </w:t>
      </w:r>
      <w:r w:rsidR="00AF46ED">
        <w:t xml:space="preserve">More specific training </w:t>
      </w:r>
      <w:r w:rsidR="00BC03C2">
        <w:t>is</w:t>
      </w:r>
      <w:r w:rsidR="00AF46ED">
        <w:t xml:space="preserve"> given to those with specialised security duties or the management of security.</w:t>
      </w:r>
    </w:p>
    <w:p w14:paraId="32477ED6" w14:textId="2351FC53" w:rsidR="0034022D" w:rsidRDefault="00F43967" w:rsidP="00E75256">
      <w:pPr>
        <w:pStyle w:val="QuoteText"/>
      </w:pPr>
      <w:r w:rsidRPr="00F43967">
        <w:t>ADR 1.10.2.2. ‘</w:t>
      </w:r>
      <w:r w:rsidR="0034022D" w:rsidRPr="00F43967">
        <w:t>Security awareness training shall address the nature of security risks, recognising security risks, methods to address and reduce such risks and actions to be taken in the event of a security breach.</w:t>
      </w:r>
      <w:r w:rsidR="009067B8">
        <w:t xml:space="preserve"> </w:t>
      </w:r>
      <w:r w:rsidR="0034022D" w:rsidRPr="00F43967">
        <w:t>It shall include awareness of security plans (if appropriate) commensurate with the responsibilities and duties of individuals and their part in implementing security plans.</w:t>
      </w:r>
      <w:r w:rsidRPr="00F43967">
        <w:t>’</w:t>
      </w:r>
      <w:r w:rsidR="00E75256">
        <w:t xml:space="preserve"> </w:t>
      </w:r>
      <w:sdt>
        <w:sdtPr>
          <w:id w:val="-1130711248"/>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4DBCAF79" w14:textId="505A23F5" w:rsidR="008927C7" w:rsidRPr="008927C7" w:rsidRDefault="00174091" w:rsidP="00E75256">
      <w:pPr>
        <w:pStyle w:val="F9-Paragraph"/>
      </w:pPr>
      <w:r>
        <w:t>I</w:t>
      </w:r>
      <w:r w:rsidR="008927C7">
        <w:t>nspectors should confirm:</w:t>
      </w:r>
    </w:p>
    <w:p w14:paraId="6E88E386" w14:textId="788F7ADE" w:rsidR="00EB2B05" w:rsidRDefault="00EB2B05" w:rsidP="00E75256">
      <w:pPr>
        <w:pStyle w:val="Bulletlist1"/>
      </w:pPr>
      <w:r>
        <w:t xml:space="preserve">Security awareness training </w:t>
      </w:r>
      <w:r w:rsidR="00FB3486">
        <w:t>cover</w:t>
      </w:r>
      <w:r w:rsidR="00BC03C2">
        <w:t>s</w:t>
      </w:r>
      <w:r w:rsidR="00FB3486">
        <w:t xml:space="preserve"> the topics listed above.</w:t>
      </w:r>
      <w:r w:rsidR="009067B8">
        <w:t xml:space="preserve"> </w:t>
      </w:r>
      <w:r w:rsidR="0080021E">
        <w:t xml:space="preserve">The training </w:t>
      </w:r>
      <w:r w:rsidR="00612823">
        <w:t>include</w:t>
      </w:r>
      <w:r w:rsidR="00780180">
        <w:t>s</w:t>
      </w:r>
      <w:r w:rsidR="00612823">
        <w:t xml:space="preserve"> what each person’s role is in providing security and the company pro</w:t>
      </w:r>
      <w:r w:rsidR="006D1727">
        <w:t>cedures to be followed for reporting suspicious activity, thefts or breaches of security.</w:t>
      </w:r>
      <w:r w:rsidR="009067B8">
        <w:t xml:space="preserve"> </w:t>
      </w:r>
      <w:r w:rsidR="006D1727">
        <w:t xml:space="preserve">A test of staff understanding and/or written </w:t>
      </w:r>
      <w:r w:rsidR="008927C7">
        <w:t>advice could be provided on completion of the training.</w:t>
      </w:r>
    </w:p>
    <w:p w14:paraId="5A9119F7" w14:textId="0BF25B64" w:rsidR="00687FB0" w:rsidRDefault="00687FB0" w:rsidP="00E75256">
      <w:pPr>
        <w:pStyle w:val="QuoteText"/>
      </w:pPr>
      <w:r w:rsidRPr="00D07498">
        <w:lastRenderedPageBreak/>
        <w:t xml:space="preserve">ADR 1.10.2.3. ‘Such training shall be provided or verified upon employment in a position involving dangerous </w:t>
      </w:r>
      <w:r w:rsidR="003C2A5F" w:rsidRPr="00D07498">
        <w:t>goods transport and shall be periodically supplemented with refresher training</w:t>
      </w:r>
      <w:r w:rsidRPr="00D07498">
        <w:t>.’</w:t>
      </w:r>
      <w:r w:rsidR="00E75256">
        <w:t xml:space="preserve"> </w:t>
      </w:r>
      <w:sdt>
        <w:sdtPr>
          <w:id w:val="1948959778"/>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0B9DF3EC" w14:textId="06524C76" w:rsidR="00687FB0" w:rsidRPr="008927C7" w:rsidRDefault="00174091" w:rsidP="00E75256">
      <w:pPr>
        <w:pStyle w:val="F9-Paragraph"/>
      </w:pPr>
      <w:r>
        <w:t>I</w:t>
      </w:r>
      <w:r w:rsidR="00687FB0">
        <w:t>nspectors should confirm:</w:t>
      </w:r>
    </w:p>
    <w:p w14:paraId="6422A67F" w14:textId="00C2ACDC" w:rsidR="00E254FC" w:rsidRPr="00780180" w:rsidRDefault="00780180" w:rsidP="00E75256">
      <w:pPr>
        <w:pStyle w:val="Bulletlist1"/>
      </w:pPr>
      <w:r w:rsidRPr="00780180">
        <w:t>S</w:t>
      </w:r>
      <w:r w:rsidR="00E254FC" w:rsidRPr="00780180">
        <w:t xml:space="preserve">ecurity awareness training is refreshed at </w:t>
      </w:r>
      <w:r w:rsidR="00E75256">
        <w:t>two</w:t>
      </w:r>
      <w:r w:rsidR="00E254FC" w:rsidRPr="00780180">
        <w:t xml:space="preserve"> to </w:t>
      </w:r>
      <w:r w:rsidR="00E75256">
        <w:t xml:space="preserve">three </w:t>
      </w:r>
      <w:r w:rsidR="00E254FC" w:rsidRPr="00780180">
        <w:t>year intervals, or following a significant event or a major update to the security plan.</w:t>
      </w:r>
      <w:r w:rsidR="009067B8">
        <w:t xml:space="preserve"> </w:t>
      </w:r>
      <w:r w:rsidR="00E75256">
        <w:br/>
      </w:r>
      <w:r w:rsidR="00E254FC" w:rsidRPr="00780180">
        <w:t>The training programme remind</w:t>
      </w:r>
      <w:r w:rsidRPr="00780180">
        <w:t>s</w:t>
      </w:r>
      <w:r w:rsidR="00E254FC" w:rsidRPr="00780180">
        <w:t xml:space="preserve"> operators when refresher training is due. New employees or contractors engaged in the carriage of dangerous goods </w:t>
      </w:r>
      <w:r w:rsidRPr="00780180">
        <w:t>are</w:t>
      </w:r>
      <w:r w:rsidR="00E254FC" w:rsidRPr="00780180">
        <w:t xml:space="preserve"> provided with relevant training at the induction stages of their employment at the organisation or site. </w:t>
      </w:r>
    </w:p>
    <w:p w14:paraId="0E4BC878" w14:textId="454F8742" w:rsidR="00632B0B" w:rsidRDefault="00632B0B" w:rsidP="00E75256">
      <w:pPr>
        <w:pStyle w:val="QuoteText"/>
      </w:pPr>
      <w:r w:rsidRPr="00D07498">
        <w:t>ADR 1.10.2.4. ‘</w:t>
      </w:r>
      <w:r w:rsidR="00D07498" w:rsidRPr="00D07498">
        <w:t>Records of all security training received shall be kept by the employer and made available to the employee or competent authority, upon request. Records shall be kept by the employer for a period of time established by the competent authority</w:t>
      </w:r>
      <w:r w:rsidRPr="00D07498">
        <w:t>.’</w:t>
      </w:r>
      <w:r w:rsidR="00E75256">
        <w:t xml:space="preserve"> </w:t>
      </w:r>
      <w:sdt>
        <w:sdtPr>
          <w:id w:val="-1012761990"/>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0C566216" w14:textId="0CF6A2BA" w:rsidR="00632B0B" w:rsidRPr="008927C7" w:rsidRDefault="00174091" w:rsidP="00E75256">
      <w:pPr>
        <w:pStyle w:val="F9-Paragraph"/>
      </w:pPr>
      <w:r>
        <w:t>I</w:t>
      </w:r>
      <w:r w:rsidR="00632B0B">
        <w:t>nspectors should confirm:</w:t>
      </w:r>
    </w:p>
    <w:p w14:paraId="73737724" w14:textId="3746DEC9" w:rsidR="00187574" w:rsidRPr="00847A6D" w:rsidRDefault="00187574" w:rsidP="00E75256">
      <w:pPr>
        <w:pStyle w:val="Bulletlist1"/>
      </w:pPr>
      <w:r w:rsidRPr="00847A6D">
        <w:t xml:space="preserve">Training records </w:t>
      </w:r>
      <w:r w:rsidR="00847A6D" w:rsidRPr="00847A6D">
        <w:t>are</w:t>
      </w:r>
      <w:r w:rsidRPr="00847A6D">
        <w:t xml:space="preserve"> kept electronically or in hard copy and should be retained in a secure location for a minimum of</w:t>
      </w:r>
      <w:r w:rsidR="00D129D6">
        <w:t xml:space="preserve"> the period of validity of the training</w:t>
      </w:r>
      <w:r w:rsidR="000567B0">
        <w:t xml:space="preserve">, or for </w:t>
      </w:r>
      <w:r w:rsidR="0040366C">
        <w:t>three years</w:t>
      </w:r>
      <w:r w:rsidR="00D129D6">
        <w:t>.</w:t>
      </w:r>
      <w:r w:rsidRPr="00847A6D">
        <w:t xml:space="preserve"> </w:t>
      </w:r>
      <w:r w:rsidR="0040366C">
        <w:t>ONR</w:t>
      </w:r>
      <w:r w:rsidR="0040366C" w:rsidRPr="00847A6D">
        <w:t xml:space="preserve"> </w:t>
      </w:r>
      <w:r w:rsidRPr="00847A6D">
        <w:t>must be able to inspect applicable training records on request.</w:t>
      </w:r>
      <w:r w:rsidR="009067B8">
        <w:t xml:space="preserve"> </w:t>
      </w:r>
    </w:p>
    <w:p w14:paraId="75141740" w14:textId="727C5142" w:rsidR="0074442F" w:rsidRDefault="0074442F" w:rsidP="0014764E">
      <w:pPr>
        <w:pStyle w:val="Heading2"/>
      </w:pPr>
      <w:bookmarkStart w:id="19" w:name="_Toc181715329"/>
      <w:bookmarkStart w:id="20" w:name="_Toc189558138"/>
      <w:bookmarkStart w:id="21" w:name="_Hlk184378458"/>
      <w:r>
        <w:t xml:space="preserve">Provisions for </w:t>
      </w:r>
      <w:r w:rsidR="00B8668B">
        <w:t>High Consequence Dangerous Goods</w:t>
      </w:r>
      <w:r>
        <w:t xml:space="preserve"> (applicable to transport of </w:t>
      </w:r>
      <w:r w:rsidR="0091630C">
        <w:t>high consequence</w:t>
      </w:r>
      <w:r>
        <w:t xml:space="preserve"> radioactive materials</w:t>
      </w:r>
      <w:r w:rsidR="00BD6EAE">
        <w:t xml:space="preserve"> only</w:t>
      </w:r>
      <w:r>
        <w:t>)</w:t>
      </w:r>
      <w:bookmarkEnd w:id="19"/>
      <w:bookmarkEnd w:id="20"/>
    </w:p>
    <w:p w14:paraId="0271BCBC" w14:textId="3EE597C9" w:rsidR="004C6F51" w:rsidRPr="004B69AD" w:rsidRDefault="004C6F51" w:rsidP="00E75256">
      <w:pPr>
        <w:pStyle w:val="QuoteText"/>
        <w:rPr>
          <w:b/>
        </w:rPr>
      </w:pPr>
      <w:r w:rsidRPr="004B69AD">
        <w:t xml:space="preserve">ADR 1.10.3.1 - Definition of High Consequence Dangerous Goods </w:t>
      </w:r>
    </w:p>
    <w:p w14:paraId="60623BCE" w14:textId="776B6572" w:rsidR="004C6F51" w:rsidRPr="004B69AD" w:rsidRDefault="004C6F51" w:rsidP="00E75256">
      <w:pPr>
        <w:pStyle w:val="QuoteText"/>
        <w:rPr>
          <w:b/>
        </w:rPr>
      </w:pPr>
      <w:r w:rsidRPr="004B69AD">
        <w:t>ADR 1.10.3.1.1 - High Consequence Dangerous Goods are those which have the potential for misuse in a terrorist event and which may, as a result, produce serious consequences such as mass casualties, mass destruction or, particularly for Class 7, mass socio-economic disruption.</w:t>
      </w:r>
      <w:r w:rsidR="00E75256">
        <w:t xml:space="preserve"> </w:t>
      </w:r>
      <w:sdt>
        <w:sdtPr>
          <w:id w:val="1369023372"/>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bookmarkEnd w:id="21"/>
    <w:p w14:paraId="5E13B068" w14:textId="09FF0F65" w:rsidR="00C57A85" w:rsidRPr="00322EB5" w:rsidRDefault="00174091" w:rsidP="00E75256">
      <w:pPr>
        <w:pStyle w:val="F9-Paragraph"/>
      </w:pPr>
      <w:r>
        <w:t>I</w:t>
      </w:r>
      <w:r w:rsidR="00847A6D" w:rsidRPr="00322EB5">
        <w:t>nspectors should confirm:</w:t>
      </w:r>
    </w:p>
    <w:p w14:paraId="39A3C172" w14:textId="7844043C" w:rsidR="003079D1" w:rsidRPr="00322EB5" w:rsidRDefault="00A72FE3" w:rsidP="00E75256">
      <w:pPr>
        <w:pStyle w:val="Bulletlist1"/>
      </w:pPr>
      <w:r w:rsidRPr="00322EB5">
        <w:t xml:space="preserve">Transport </w:t>
      </w:r>
      <w:r w:rsidR="00F427F5">
        <w:t>dutyholder</w:t>
      </w:r>
      <w:r w:rsidR="00636D94" w:rsidRPr="00322EB5">
        <w:t xml:space="preserve">s </w:t>
      </w:r>
      <w:r w:rsidR="004C6F51" w:rsidRPr="00322EB5">
        <w:t xml:space="preserve">involved in the carriage of dangerous goods </w:t>
      </w:r>
      <w:r w:rsidR="00802358">
        <w:t xml:space="preserve">have </w:t>
      </w:r>
      <w:r w:rsidR="00636D94" w:rsidRPr="00322EB5">
        <w:t>establish</w:t>
      </w:r>
      <w:r w:rsidR="00802358">
        <w:t xml:space="preserve">ed </w:t>
      </w:r>
      <w:r w:rsidR="004C6F51" w:rsidRPr="00322EB5">
        <w:t>a system whereby the consignor ident</w:t>
      </w:r>
      <w:r w:rsidR="00636D94" w:rsidRPr="00322EB5">
        <w:t>if</w:t>
      </w:r>
      <w:r w:rsidR="003079D1" w:rsidRPr="00322EB5">
        <w:t>ies</w:t>
      </w:r>
      <w:r w:rsidR="004C6F51" w:rsidRPr="00322EB5">
        <w:t xml:space="preserve"> </w:t>
      </w:r>
      <w:r w:rsidR="003079D1" w:rsidRPr="00322EB5">
        <w:t>(</w:t>
      </w:r>
      <w:r w:rsidRPr="00322EB5">
        <w:t>to them</w:t>
      </w:r>
      <w:r w:rsidR="003079D1" w:rsidRPr="00322EB5">
        <w:t>)</w:t>
      </w:r>
      <w:r w:rsidRPr="00322EB5">
        <w:t xml:space="preserve"> t</w:t>
      </w:r>
      <w:r w:rsidR="004C6F51" w:rsidRPr="00322EB5">
        <w:t xml:space="preserve">hat Class 7 </w:t>
      </w:r>
      <w:r w:rsidR="00B26FEC">
        <w:t>high consequence dangerous goods</w:t>
      </w:r>
      <w:r w:rsidR="00B26FEC" w:rsidRPr="00322EB5">
        <w:t xml:space="preserve"> </w:t>
      </w:r>
      <w:r w:rsidR="007142B2">
        <w:t xml:space="preserve">are </w:t>
      </w:r>
      <w:r w:rsidR="004C6F51" w:rsidRPr="00322EB5">
        <w:t>to be transported.</w:t>
      </w:r>
    </w:p>
    <w:p w14:paraId="6E1FBE99" w14:textId="77777777" w:rsidR="00E75256" w:rsidRDefault="00E75256" w:rsidP="00E75256">
      <w:pPr>
        <w:pStyle w:val="Bulletlist1"/>
        <w:sectPr w:rsidR="00E75256" w:rsidSect="00B23A5E">
          <w:pgSz w:w="11906" w:h="16838" w:code="9"/>
          <w:pgMar w:top="1440" w:right="1440" w:bottom="1440" w:left="1440" w:header="397" w:footer="397" w:gutter="0"/>
          <w:cols w:space="312"/>
          <w:docGrid w:linePitch="360"/>
        </w:sectPr>
      </w:pPr>
    </w:p>
    <w:p w14:paraId="3EC2BFEB" w14:textId="25D94537" w:rsidR="004C6F51" w:rsidRPr="00322EB5" w:rsidRDefault="00802358" w:rsidP="00E75256">
      <w:pPr>
        <w:pStyle w:val="Bulletlist1"/>
      </w:pPr>
      <w:r>
        <w:lastRenderedPageBreak/>
        <w:t>A</w:t>
      </w:r>
      <w:r w:rsidR="00523FBB" w:rsidRPr="00322EB5">
        <w:t xml:space="preserve"> system </w:t>
      </w:r>
      <w:r>
        <w:t>is</w:t>
      </w:r>
      <w:r w:rsidR="00523FBB" w:rsidRPr="00322EB5">
        <w:t xml:space="preserve"> applied to regular transports.</w:t>
      </w:r>
      <w:r w:rsidR="009067B8">
        <w:t xml:space="preserve"> </w:t>
      </w:r>
      <w:r w:rsidR="00F505A4" w:rsidRPr="00322EB5">
        <w:t xml:space="preserve">Whilst </w:t>
      </w:r>
      <w:r w:rsidR="00F72152" w:rsidRPr="00322EB5">
        <w:t xml:space="preserve">information may be gathered using the same system, specific consideration </w:t>
      </w:r>
      <w:r w:rsidR="00166D10" w:rsidRPr="00322EB5">
        <w:t>should be given to determining and applying particular security requirements that are required for individual freight moveme</w:t>
      </w:r>
      <w:r w:rsidR="00322EB5" w:rsidRPr="00322EB5">
        <w:t>nts.</w:t>
      </w:r>
      <w:r w:rsidR="009067B8">
        <w:t xml:space="preserve"> </w:t>
      </w:r>
      <w:r w:rsidR="004C6F51" w:rsidRPr="00322EB5">
        <w:t xml:space="preserve">A process </w:t>
      </w:r>
      <w:r w:rsidR="00FD204E">
        <w:t>should</w:t>
      </w:r>
      <w:r w:rsidR="004C6F51" w:rsidRPr="00322EB5">
        <w:t xml:space="preserve"> </w:t>
      </w:r>
      <w:r w:rsidR="00FD204E">
        <w:t xml:space="preserve">be in place to </w:t>
      </w:r>
      <w:r w:rsidR="004C6F51" w:rsidRPr="00322EB5">
        <w:t>ensure that relevant information is shared between the carrier, consignor and consignee</w:t>
      </w:r>
      <w:r w:rsidR="00322EB5" w:rsidRPr="00322EB5">
        <w:t>.</w:t>
      </w:r>
      <w:r w:rsidR="004C6F51" w:rsidRPr="00322EB5">
        <w:t xml:space="preserve"> </w:t>
      </w:r>
    </w:p>
    <w:p w14:paraId="3663C726" w14:textId="6263BC52" w:rsidR="00CC0992" w:rsidRDefault="00CC0992" w:rsidP="00E75256">
      <w:pPr>
        <w:pStyle w:val="QuoteText"/>
      </w:pPr>
      <w:r w:rsidRPr="00881E02">
        <w:t>ADR 1.10.3.2</w:t>
      </w:r>
      <w:r w:rsidR="003D3AFE" w:rsidRPr="00881E02">
        <w:t xml:space="preserve"> – no</w:t>
      </w:r>
      <w:r w:rsidR="000A28DB" w:rsidRPr="00881E02">
        <w:t xml:space="preserve">t relevant </w:t>
      </w:r>
      <w:r w:rsidR="00AE6B55" w:rsidRPr="00881E02">
        <w:t xml:space="preserve">– </w:t>
      </w:r>
      <w:r w:rsidR="00C33328" w:rsidRPr="00881E02">
        <w:t>l</w:t>
      </w:r>
      <w:r w:rsidR="00AE6B55" w:rsidRPr="00881E02">
        <w:t xml:space="preserve">ist of high consequence dangerous goods other than </w:t>
      </w:r>
      <w:r w:rsidR="00C33328" w:rsidRPr="00881E02">
        <w:t>C</w:t>
      </w:r>
      <w:r w:rsidR="00AE6B55" w:rsidRPr="00881E02">
        <w:t xml:space="preserve">lass </w:t>
      </w:r>
      <w:r w:rsidR="00C33328" w:rsidRPr="00881E02">
        <w:t>7.</w:t>
      </w:r>
    </w:p>
    <w:p w14:paraId="39BF1371" w14:textId="62520F44" w:rsidR="00C00E7B" w:rsidRPr="00C00E7B" w:rsidRDefault="00C00E7B" w:rsidP="00E75256">
      <w:pPr>
        <w:pStyle w:val="F9-Paragraph"/>
      </w:pPr>
      <w:r>
        <w:t>No guidance to inspectors is necessary.</w:t>
      </w:r>
    </w:p>
    <w:p w14:paraId="63CB6E1A" w14:textId="46122A29" w:rsidR="00632B0B" w:rsidRDefault="004C6F51" w:rsidP="00E75256">
      <w:pPr>
        <w:pStyle w:val="QuoteText"/>
      </w:pPr>
      <w:r w:rsidRPr="00CC0992">
        <w:t>ADR 1.10.3.1.3 - For dangerous goods of Class 7, high consequence radioactive material (HCRM) is that with an activity equal to or greater than a transport security threshold of 3000 A</w:t>
      </w:r>
      <w:r w:rsidRPr="00CC0992">
        <w:rPr>
          <w:vertAlign w:val="subscript"/>
        </w:rPr>
        <w:t>2</w:t>
      </w:r>
      <w:r w:rsidRPr="00CC0992">
        <w:t xml:space="preserve"> per single package (see also ADR</w:t>
      </w:r>
      <w:r w:rsidR="00B5408E">
        <w:t xml:space="preserve"> Table</w:t>
      </w:r>
      <w:r w:rsidRPr="00CC0992">
        <w:t xml:space="preserve"> 2.2.7.2.2.1) except for the following radionuclides where the transport security threshold is given in table 1.10.3.1.3</w:t>
      </w:r>
      <w:r>
        <w:t xml:space="preserve"> (reproduced </w:t>
      </w:r>
      <w:r w:rsidR="00E75256">
        <w:t xml:space="preserve">in </w:t>
      </w:r>
      <w:r w:rsidR="00E75256">
        <w:fldChar w:fldCharType="begin"/>
      </w:r>
      <w:r w:rsidR="00E75256">
        <w:instrText xml:space="preserve"> REF _Ref181714258 \h </w:instrText>
      </w:r>
      <w:r w:rsidR="00E75256">
        <w:fldChar w:fldCharType="separate"/>
      </w:r>
      <w:r w:rsidR="00E75256">
        <w:t xml:space="preserve">Table </w:t>
      </w:r>
      <w:r w:rsidR="00E75256">
        <w:rPr>
          <w:noProof/>
        </w:rPr>
        <w:t>1</w:t>
      </w:r>
      <w:r w:rsidR="00E75256">
        <w:fldChar w:fldCharType="end"/>
      </w:r>
      <w:r>
        <w:t>).</w:t>
      </w:r>
      <w:r w:rsidR="009067B8">
        <w:t xml:space="preserve"> </w:t>
      </w:r>
      <w:sdt>
        <w:sdtPr>
          <w:id w:val="113409375"/>
          <w:citation/>
        </w:sdtPr>
        <w:sdtEndPr/>
        <w:sdtContent>
          <w:r w:rsidR="00E75256">
            <w:fldChar w:fldCharType="begin"/>
          </w:r>
          <w:r w:rsidR="00E75256">
            <w:instrText xml:space="preserve"> CITATION Eco23 \l 2057 </w:instrText>
          </w:r>
          <w:r w:rsidR="00E75256">
            <w:fldChar w:fldCharType="separate"/>
          </w:r>
          <w:r w:rsidR="00E75256" w:rsidRPr="00E75256">
            <w:rPr>
              <w:noProof/>
            </w:rPr>
            <w:t>[4]</w:t>
          </w:r>
          <w:r w:rsidR="00E75256">
            <w:fldChar w:fldCharType="end"/>
          </w:r>
        </w:sdtContent>
      </w:sdt>
    </w:p>
    <w:p w14:paraId="462B4F6C" w14:textId="03813B2E" w:rsidR="00E75256" w:rsidRDefault="00E75256" w:rsidP="00E75256">
      <w:pPr>
        <w:pStyle w:val="Caption"/>
        <w:keepNext/>
        <w:ind w:left="851"/>
      </w:pPr>
      <w:bookmarkStart w:id="22" w:name="_Ref181714258"/>
      <w:r>
        <w:t xml:space="preserve">Table </w:t>
      </w:r>
      <w:r w:rsidR="00157D42">
        <w:fldChar w:fldCharType="begin"/>
      </w:r>
      <w:r w:rsidR="00157D42">
        <w:instrText xml:space="preserve"> SEQ Table \* ARABIC </w:instrText>
      </w:r>
      <w:r w:rsidR="00157D42">
        <w:fldChar w:fldCharType="separate"/>
      </w:r>
      <w:r w:rsidR="00D07E27">
        <w:rPr>
          <w:noProof/>
        </w:rPr>
        <w:t>2</w:t>
      </w:r>
      <w:r w:rsidR="00157D42">
        <w:rPr>
          <w:noProof/>
        </w:rPr>
        <w:fldChar w:fldCharType="end"/>
      </w:r>
      <w:bookmarkEnd w:id="22"/>
      <w:r>
        <w:t xml:space="preserve"> - </w:t>
      </w:r>
      <w:r w:rsidRPr="00720189">
        <w:t>ADR Table 1.10.3.1.3 – Transport Security Thresholds for Specific Radionuclides</w:t>
      </w:r>
    </w:p>
    <w:tbl>
      <w:tblPr>
        <w:tblStyle w:val="ONRTable1"/>
        <w:tblW w:w="4529" w:type="pct"/>
        <w:tblInd w:w="851" w:type="dxa"/>
        <w:tblLook w:val="04A0" w:firstRow="1" w:lastRow="0" w:firstColumn="1" w:lastColumn="0" w:noHBand="0" w:noVBand="1"/>
      </w:tblPr>
      <w:tblGrid>
        <w:gridCol w:w="1542"/>
        <w:gridCol w:w="2284"/>
        <w:gridCol w:w="4350"/>
      </w:tblGrid>
      <w:tr w:rsidR="006A74B6" w:rsidRPr="00BD366B" w14:paraId="4F144B30" w14:textId="77777777" w:rsidTr="00BD366B">
        <w:trPr>
          <w:cnfStyle w:val="100000000000" w:firstRow="1" w:lastRow="0" w:firstColumn="0" w:lastColumn="0" w:oddVBand="0" w:evenVBand="0" w:oddHBand="0" w:evenHBand="0" w:firstRowFirstColumn="0" w:firstRowLastColumn="0" w:lastRowFirstColumn="0" w:lastRowLastColumn="0"/>
          <w:tblHeader/>
        </w:trPr>
        <w:tc>
          <w:tcPr>
            <w:tcW w:w="943" w:type="pct"/>
            <w:hideMark/>
          </w:tcPr>
          <w:p w14:paraId="1223FD19" w14:textId="7F78C544" w:rsidR="006A74B6" w:rsidRPr="00BD366B" w:rsidRDefault="006A74B6"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Element</w:t>
            </w:r>
          </w:p>
        </w:tc>
        <w:tc>
          <w:tcPr>
            <w:tcW w:w="1397" w:type="pct"/>
          </w:tcPr>
          <w:p w14:paraId="09B16680" w14:textId="25202D81" w:rsidR="006A74B6" w:rsidRPr="00BD366B" w:rsidRDefault="006A74B6"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Radionuclide</w:t>
            </w:r>
          </w:p>
        </w:tc>
        <w:tc>
          <w:tcPr>
            <w:tcW w:w="2660" w:type="pct"/>
          </w:tcPr>
          <w:p w14:paraId="75B5FBBD" w14:textId="1D89EF44" w:rsidR="006A74B6" w:rsidRPr="00BD366B" w:rsidRDefault="006A74B6" w:rsidP="00E75256">
            <w:pPr>
              <w:spacing w:before="60" w:after="60"/>
              <w:jc w:val="center"/>
              <w:rPr>
                <w:rFonts w:asciiTheme="minorHAnsi" w:hAnsiTheme="minorHAnsi" w:cstheme="minorHAnsi"/>
                <w:szCs w:val="24"/>
              </w:rPr>
            </w:pPr>
            <w:r w:rsidRPr="00BD366B">
              <w:rPr>
                <w:rFonts w:asciiTheme="minorHAnsi" w:hAnsiTheme="minorHAnsi" w:cstheme="minorHAnsi"/>
                <w:szCs w:val="24"/>
              </w:rPr>
              <w:t>Transport security threshold</w:t>
            </w:r>
            <w:r w:rsidR="00E75256" w:rsidRPr="00BD366B">
              <w:rPr>
                <w:rFonts w:asciiTheme="minorHAnsi" w:hAnsiTheme="minorHAnsi" w:cstheme="minorHAnsi"/>
                <w:szCs w:val="24"/>
              </w:rPr>
              <w:t xml:space="preserve"> </w:t>
            </w:r>
            <w:r w:rsidRPr="00BD366B">
              <w:rPr>
                <w:rFonts w:asciiTheme="minorHAnsi" w:hAnsiTheme="minorHAnsi" w:cstheme="minorHAnsi"/>
                <w:szCs w:val="24"/>
              </w:rPr>
              <w:t>(</w:t>
            </w:r>
            <w:proofErr w:type="spellStart"/>
            <w:r w:rsidRPr="00BD366B">
              <w:rPr>
                <w:rFonts w:asciiTheme="minorHAnsi" w:hAnsiTheme="minorHAnsi" w:cstheme="minorHAnsi"/>
                <w:szCs w:val="24"/>
              </w:rPr>
              <w:t>TBq</w:t>
            </w:r>
            <w:proofErr w:type="spellEnd"/>
            <w:r w:rsidRPr="00BD366B">
              <w:rPr>
                <w:rFonts w:asciiTheme="minorHAnsi" w:hAnsiTheme="minorHAnsi" w:cstheme="minorHAnsi"/>
                <w:szCs w:val="24"/>
              </w:rPr>
              <w:t>)</w:t>
            </w:r>
          </w:p>
        </w:tc>
      </w:tr>
      <w:tr w:rsidR="00685EB7" w:rsidRPr="00BD366B" w14:paraId="5AD16F59" w14:textId="77777777" w:rsidTr="00BD366B">
        <w:tc>
          <w:tcPr>
            <w:tcW w:w="943" w:type="pct"/>
            <w:hideMark/>
          </w:tcPr>
          <w:p w14:paraId="58954E9F" w14:textId="7D6A2A14"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Americium</w:t>
            </w:r>
          </w:p>
        </w:tc>
        <w:tc>
          <w:tcPr>
            <w:tcW w:w="1397" w:type="pct"/>
          </w:tcPr>
          <w:p w14:paraId="72F60FF6" w14:textId="6CDD2DFC"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Am-241</w:t>
            </w:r>
          </w:p>
        </w:tc>
        <w:tc>
          <w:tcPr>
            <w:tcW w:w="2660" w:type="pct"/>
          </w:tcPr>
          <w:p w14:paraId="64CF4747" w14:textId="7C3A0BF6"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0.6</w:t>
            </w:r>
          </w:p>
        </w:tc>
      </w:tr>
      <w:tr w:rsidR="00685EB7" w:rsidRPr="00BD366B" w14:paraId="1504B746" w14:textId="77777777" w:rsidTr="00BD366B">
        <w:tc>
          <w:tcPr>
            <w:tcW w:w="943" w:type="pct"/>
          </w:tcPr>
          <w:p w14:paraId="2FA99215" w14:textId="59E9E077"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Gold</w:t>
            </w:r>
          </w:p>
        </w:tc>
        <w:tc>
          <w:tcPr>
            <w:tcW w:w="1397" w:type="pct"/>
          </w:tcPr>
          <w:p w14:paraId="175606EC" w14:textId="7C55180F"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Au-198</w:t>
            </w:r>
          </w:p>
        </w:tc>
        <w:tc>
          <w:tcPr>
            <w:tcW w:w="2660" w:type="pct"/>
          </w:tcPr>
          <w:p w14:paraId="5A5456A9" w14:textId="6788E7B1"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2</w:t>
            </w:r>
          </w:p>
        </w:tc>
      </w:tr>
      <w:tr w:rsidR="00685EB7" w:rsidRPr="00BD366B" w14:paraId="2EFB2D4E" w14:textId="77777777" w:rsidTr="00BD366B">
        <w:tc>
          <w:tcPr>
            <w:tcW w:w="943" w:type="pct"/>
          </w:tcPr>
          <w:p w14:paraId="3B2E2C98" w14:textId="0A2D4F0A"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Cadmium</w:t>
            </w:r>
          </w:p>
        </w:tc>
        <w:tc>
          <w:tcPr>
            <w:tcW w:w="1397" w:type="pct"/>
          </w:tcPr>
          <w:p w14:paraId="75719F74" w14:textId="073DEF07"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Cd-109</w:t>
            </w:r>
          </w:p>
        </w:tc>
        <w:tc>
          <w:tcPr>
            <w:tcW w:w="2660" w:type="pct"/>
          </w:tcPr>
          <w:p w14:paraId="22FF15FC" w14:textId="6E07A274"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200</w:t>
            </w:r>
          </w:p>
        </w:tc>
      </w:tr>
      <w:tr w:rsidR="00685EB7" w:rsidRPr="00BD366B" w14:paraId="2048A283" w14:textId="77777777" w:rsidTr="00BD366B">
        <w:tc>
          <w:tcPr>
            <w:tcW w:w="943" w:type="pct"/>
          </w:tcPr>
          <w:p w14:paraId="70F7B605" w14:textId="35F01DD9"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Californium</w:t>
            </w:r>
          </w:p>
        </w:tc>
        <w:tc>
          <w:tcPr>
            <w:tcW w:w="1397" w:type="pct"/>
          </w:tcPr>
          <w:p w14:paraId="6A0ED126" w14:textId="57B5E246"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Cf-252</w:t>
            </w:r>
          </w:p>
        </w:tc>
        <w:tc>
          <w:tcPr>
            <w:tcW w:w="2660" w:type="pct"/>
          </w:tcPr>
          <w:p w14:paraId="557A85D5" w14:textId="77B68C77" w:rsidR="00685EB7" w:rsidRPr="00BD366B" w:rsidRDefault="00685EB7"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0.2</w:t>
            </w:r>
          </w:p>
        </w:tc>
      </w:tr>
      <w:tr w:rsidR="00C9326C" w:rsidRPr="00BD366B" w14:paraId="5817DF4E" w14:textId="77777777" w:rsidTr="00BD366B">
        <w:tc>
          <w:tcPr>
            <w:tcW w:w="943" w:type="pct"/>
          </w:tcPr>
          <w:p w14:paraId="4DEA9D65" w14:textId="0A9E3821"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Curium</w:t>
            </w:r>
          </w:p>
        </w:tc>
        <w:tc>
          <w:tcPr>
            <w:tcW w:w="1397" w:type="pct"/>
          </w:tcPr>
          <w:p w14:paraId="3CA4FB7E" w14:textId="72DBF2D2"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Cm-244</w:t>
            </w:r>
          </w:p>
        </w:tc>
        <w:tc>
          <w:tcPr>
            <w:tcW w:w="2660" w:type="pct"/>
          </w:tcPr>
          <w:p w14:paraId="2050D569" w14:textId="7AFF6243"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0.5</w:t>
            </w:r>
          </w:p>
        </w:tc>
      </w:tr>
      <w:tr w:rsidR="00C9326C" w:rsidRPr="00BD366B" w14:paraId="2BCB801F" w14:textId="77777777" w:rsidTr="00BD366B">
        <w:tc>
          <w:tcPr>
            <w:tcW w:w="943" w:type="pct"/>
          </w:tcPr>
          <w:p w14:paraId="7F3A7DD3" w14:textId="3269ADD6"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Cobalt</w:t>
            </w:r>
          </w:p>
        </w:tc>
        <w:tc>
          <w:tcPr>
            <w:tcW w:w="1397" w:type="pct"/>
          </w:tcPr>
          <w:p w14:paraId="01FA15DF" w14:textId="1B3EAA36"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Co-57</w:t>
            </w:r>
          </w:p>
        </w:tc>
        <w:tc>
          <w:tcPr>
            <w:tcW w:w="2660" w:type="pct"/>
          </w:tcPr>
          <w:p w14:paraId="7225B632" w14:textId="4E148753"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7</w:t>
            </w:r>
          </w:p>
        </w:tc>
      </w:tr>
      <w:tr w:rsidR="00C9326C" w:rsidRPr="00BD366B" w14:paraId="0EC68AAF" w14:textId="77777777" w:rsidTr="00BD366B">
        <w:tc>
          <w:tcPr>
            <w:tcW w:w="943" w:type="pct"/>
          </w:tcPr>
          <w:p w14:paraId="0D2C1DC9" w14:textId="04984D5A"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Cobalt</w:t>
            </w:r>
          </w:p>
        </w:tc>
        <w:tc>
          <w:tcPr>
            <w:tcW w:w="1397" w:type="pct"/>
          </w:tcPr>
          <w:p w14:paraId="707F55F3" w14:textId="61DC3323"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Co-60</w:t>
            </w:r>
          </w:p>
        </w:tc>
        <w:tc>
          <w:tcPr>
            <w:tcW w:w="2660" w:type="pct"/>
          </w:tcPr>
          <w:p w14:paraId="60113261" w14:textId="57A29D74"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0.3</w:t>
            </w:r>
          </w:p>
        </w:tc>
      </w:tr>
      <w:tr w:rsidR="00C9326C" w:rsidRPr="00BD366B" w14:paraId="386E25E0" w14:textId="77777777" w:rsidTr="00BD366B">
        <w:tc>
          <w:tcPr>
            <w:tcW w:w="943" w:type="pct"/>
          </w:tcPr>
          <w:p w14:paraId="4B987C17" w14:textId="147F5FE2"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Caesium</w:t>
            </w:r>
          </w:p>
        </w:tc>
        <w:tc>
          <w:tcPr>
            <w:tcW w:w="1397" w:type="pct"/>
          </w:tcPr>
          <w:p w14:paraId="33DD4D68" w14:textId="758E146D"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Cs-137</w:t>
            </w:r>
          </w:p>
        </w:tc>
        <w:tc>
          <w:tcPr>
            <w:tcW w:w="2660" w:type="pct"/>
          </w:tcPr>
          <w:p w14:paraId="4BEF5A75" w14:textId="66B283B2" w:rsidR="00C9326C" w:rsidRPr="00BD366B" w:rsidRDefault="00C9326C"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1</w:t>
            </w:r>
          </w:p>
        </w:tc>
      </w:tr>
      <w:tr w:rsidR="00DD10BD" w:rsidRPr="00BD366B" w14:paraId="59B8B09A" w14:textId="77777777" w:rsidTr="00BD366B">
        <w:tc>
          <w:tcPr>
            <w:tcW w:w="943" w:type="pct"/>
          </w:tcPr>
          <w:p w14:paraId="26F8CF49" w14:textId="456152BF"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Iron</w:t>
            </w:r>
          </w:p>
        </w:tc>
        <w:tc>
          <w:tcPr>
            <w:tcW w:w="1397" w:type="pct"/>
          </w:tcPr>
          <w:p w14:paraId="3234F62B" w14:textId="41B053B6"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Fe-55</w:t>
            </w:r>
          </w:p>
        </w:tc>
        <w:tc>
          <w:tcPr>
            <w:tcW w:w="2660" w:type="pct"/>
          </w:tcPr>
          <w:p w14:paraId="34D49083" w14:textId="24883D4B"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8000</w:t>
            </w:r>
          </w:p>
        </w:tc>
      </w:tr>
      <w:tr w:rsidR="00DD10BD" w:rsidRPr="00BD366B" w14:paraId="208C9D5E" w14:textId="77777777" w:rsidTr="00BD366B">
        <w:tc>
          <w:tcPr>
            <w:tcW w:w="943" w:type="pct"/>
          </w:tcPr>
          <w:p w14:paraId="69DE778D" w14:textId="19A4275D"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Germanium</w:t>
            </w:r>
          </w:p>
        </w:tc>
        <w:tc>
          <w:tcPr>
            <w:tcW w:w="1397" w:type="pct"/>
          </w:tcPr>
          <w:p w14:paraId="169D4114" w14:textId="4986C857"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Ge-68</w:t>
            </w:r>
          </w:p>
        </w:tc>
        <w:tc>
          <w:tcPr>
            <w:tcW w:w="2660" w:type="pct"/>
          </w:tcPr>
          <w:p w14:paraId="29D6627A" w14:textId="52C09C3A"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7</w:t>
            </w:r>
          </w:p>
        </w:tc>
      </w:tr>
      <w:tr w:rsidR="00DD10BD" w:rsidRPr="00BD366B" w14:paraId="6F1E4685" w14:textId="77777777" w:rsidTr="00BD366B">
        <w:tc>
          <w:tcPr>
            <w:tcW w:w="943" w:type="pct"/>
          </w:tcPr>
          <w:p w14:paraId="3E7E3FF3" w14:textId="4236491E"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Gadolinium</w:t>
            </w:r>
          </w:p>
        </w:tc>
        <w:tc>
          <w:tcPr>
            <w:tcW w:w="1397" w:type="pct"/>
          </w:tcPr>
          <w:p w14:paraId="0C68265F" w14:textId="379FDAE4"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Gd-153</w:t>
            </w:r>
          </w:p>
        </w:tc>
        <w:tc>
          <w:tcPr>
            <w:tcW w:w="2660" w:type="pct"/>
          </w:tcPr>
          <w:p w14:paraId="1294BCDE" w14:textId="0A9D3240"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10</w:t>
            </w:r>
          </w:p>
        </w:tc>
      </w:tr>
      <w:tr w:rsidR="00DD10BD" w:rsidRPr="00BD366B" w14:paraId="1A2DF494" w14:textId="77777777" w:rsidTr="00BD366B">
        <w:tc>
          <w:tcPr>
            <w:tcW w:w="943" w:type="pct"/>
          </w:tcPr>
          <w:p w14:paraId="2054A697" w14:textId="4B9D776C"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Iridium</w:t>
            </w:r>
          </w:p>
        </w:tc>
        <w:tc>
          <w:tcPr>
            <w:tcW w:w="1397" w:type="pct"/>
          </w:tcPr>
          <w:p w14:paraId="6A87B848" w14:textId="72FB5095"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Ir-192</w:t>
            </w:r>
          </w:p>
        </w:tc>
        <w:tc>
          <w:tcPr>
            <w:tcW w:w="2660" w:type="pct"/>
          </w:tcPr>
          <w:p w14:paraId="73B5A2A8" w14:textId="2E4F68FA" w:rsidR="00DD10BD" w:rsidRPr="00BD366B" w:rsidRDefault="00DD10BD"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0.8</w:t>
            </w:r>
          </w:p>
        </w:tc>
      </w:tr>
      <w:tr w:rsidR="00B5001B" w:rsidRPr="00BD366B" w14:paraId="4C9212E4" w14:textId="77777777" w:rsidTr="00BD366B">
        <w:tc>
          <w:tcPr>
            <w:tcW w:w="943" w:type="pct"/>
          </w:tcPr>
          <w:p w14:paraId="7BF751BC" w14:textId="313E483A"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Nickel</w:t>
            </w:r>
          </w:p>
        </w:tc>
        <w:tc>
          <w:tcPr>
            <w:tcW w:w="1397" w:type="pct"/>
          </w:tcPr>
          <w:p w14:paraId="5A0785DE" w14:textId="3D65B169"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Ni-63</w:t>
            </w:r>
          </w:p>
        </w:tc>
        <w:tc>
          <w:tcPr>
            <w:tcW w:w="2660" w:type="pct"/>
          </w:tcPr>
          <w:p w14:paraId="6DA77721" w14:textId="0153E8E8"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600</w:t>
            </w:r>
          </w:p>
        </w:tc>
      </w:tr>
      <w:tr w:rsidR="00B5001B" w:rsidRPr="00BD366B" w14:paraId="405C69BE" w14:textId="77777777" w:rsidTr="00BD366B">
        <w:tc>
          <w:tcPr>
            <w:tcW w:w="943" w:type="pct"/>
          </w:tcPr>
          <w:p w14:paraId="765A031E" w14:textId="0B1AC501"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lastRenderedPageBreak/>
              <w:t>Palladium</w:t>
            </w:r>
          </w:p>
        </w:tc>
        <w:tc>
          <w:tcPr>
            <w:tcW w:w="1397" w:type="pct"/>
          </w:tcPr>
          <w:p w14:paraId="76367BCC" w14:textId="1D047E19"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Pd-103</w:t>
            </w:r>
          </w:p>
        </w:tc>
        <w:tc>
          <w:tcPr>
            <w:tcW w:w="2660" w:type="pct"/>
          </w:tcPr>
          <w:p w14:paraId="23384283" w14:textId="5066560B"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900</w:t>
            </w:r>
          </w:p>
        </w:tc>
      </w:tr>
      <w:tr w:rsidR="00B5001B" w:rsidRPr="00BD366B" w14:paraId="731DA158" w14:textId="77777777" w:rsidTr="00BD366B">
        <w:tc>
          <w:tcPr>
            <w:tcW w:w="943" w:type="pct"/>
          </w:tcPr>
          <w:p w14:paraId="13C4DF9B" w14:textId="00FFB4BC"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Promethium</w:t>
            </w:r>
          </w:p>
        </w:tc>
        <w:tc>
          <w:tcPr>
            <w:tcW w:w="1397" w:type="pct"/>
          </w:tcPr>
          <w:p w14:paraId="02C30C70" w14:textId="6CC54C16"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Pm-147</w:t>
            </w:r>
          </w:p>
        </w:tc>
        <w:tc>
          <w:tcPr>
            <w:tcW w:w="2660" w:type="pct"/>
          </w:tcPr>
          <w:p w14:paraId="0FC0D0F9" w14:textId="6804E63F"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400</w:t>
            </w:r>
          </w:p>
        </w:tc>
      </w:tr>
      <w:tr w:rsidR="00B5001B" w:rsidRPr="00BD366B" w14:paraId="1E326A11" w14:textId="77777777" w:rsidTr="00BD366B">
        <w:tc>
          <w:tcPr>
            <w:tcW w:w="943" w:type="pct"/>
          </w:tcPr>
          <w:p w14:paraId="6A24C788" w14:textId="1F01E6D1"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Polonium</w:t>
            </w:r>
          </w:p>
        </w:tc>
        <w:tc>
          <w:tcPr>
            <w:tcW w:w="1397" w:type="pct"/>
          </w:tcPr>
          <w:p w14:paraId="2007AA07" w14:textId="270090EE"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Po-210</w:t>
            </w:r>
          </w:p>
        </w:tc>
        <w:tc>
          <w:tcPr>
            <w:tcW w:w="2660" w:type="pct"/>
          </w:tcPr>
          <w:p w14:paraId="611282D7" w14:textId="5BC4CC5B"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0.6</w:t>
            </w:r>
          </w:p>
        </w:tc>
      </w:tr>
      <w:tr w:rsidR="00B5001B" w:rsidRPr="00BD366B" w14:paraId="017FBE2F" w14:textId="77777777" w:rsidTr="00BD366B">
        <w:tc>
          <w:tcPr>
            <w:tcW w:w="943" w:type="pct"/>
          </w:tcPr>
          <w:p w14:paraId="03B4B02F" w14:textId="27E0AD5B"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Plutonium</w:t>
            </w:r>
          </w:p>
        </w:tc>
        <w:tc>
          <w:tcPr>
            <w:tcW w:w="1397" w:type="pct"/>
          </w:tcPr>
          <w:p w14:paraId="45D7B9CA" w14:textId="71673DEB"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Pu-238</w:t>
            </w:r>
          </w:p>
        </w:tc>
        <w:tc>
          <w:tcPr>
            <w:tcW w:w="2660" w:type="pct"/>
          </w:tcPr>
          <w:p w14:paraId="7FFF557E" w14:textId="20BF539D" w:rsidR="00B5001B" w:rsidRPr="00BD366B" w:rsidRDefault="00B5001B"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0.6</w:t>
            </w:r>
          </w:p>
        </w:tc>
      </w:tr>
      <w:tr w:rsidR="00FE6E73" w:rsidRPr="00BD366B" w14:paraId="1FE53F2B" w14:textId="77777777" w:rsidTr="00BD366B">
        <w:tc>
          <w:tcPr>
            <w:tcW w:w="943" w:type="pct"/>
          </w:tcPr>
          <w:p w14:paraId="1D181DFF" w14:textId="6F8077EE"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Radium</w:t>
            </w:r>
          </w:p>
        </w:tc>
        <w:tc>
          <w:tcPr>
            <w:tcW w:w="1397" w:type="pct"/>
          </w:tcPr>
          <w:p w14:paraId="41437FC7" w14:textId="2E85D358"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Ra-226</w:t>
            </w:r>
          </w:p>
        </w:tc>
        <w:tc>
          <w:tcPr>
            <w:tcW w:w="2660" w:type="pct"/>
          </w:tcPr>
          <w:p w14:paraId="5589BB5A" w14:textId="5F09AC29"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0.4</w:t>
            </w:r>
          </w:p>
        </w:tc>
      </w:tr>
      <w:tr w:rsidR="00FE6E73" w:rsidRPr="00BD366B" w14:paraId="44E1E991" w14:textId="77777777" w:rsidTr="00BD366B">
        <w:tc>
          <w:tcPr>
            <w:tcW w:w="943" w:type="pct"/>
          </w:tcPr>
          <w:p w14:paraId="33F2A02F" w14:textId="111E8EE4"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Ruthenium</w:t>
            </w:r>
          </w:p>
        </w:tc>
        <w:tc>
          <w:tcPr>
            <w:tcW w:w="1397" w:type="pct"/>
          </w:tcPr>
          <w:p w14:paraId="7DF80B34" w14:textId="5C5C8D2E"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Ru-106</w:t>
            </w:r>
          </w:p>
        </w:tc>
        <w:tc>
          <w:tcPr>
            <w:tcW w:w="2660" w:type="pct"/>
          </w:tcPr>
          <w:p w14:paraId="2FD2CBD1" w14:textId="65A0FB12"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3</w:t>
            </w:r>
          </w:p>
        </w:tc>
      </w:tr>
      <w:tr w:rsidR="00FE6E73" w:rsidRPr="00BD366B" w14:paraId="757BC28E" w14:textId="77777777" w:rsidTr="00BD366B">
        <w:tc>
          <w:tcPr>
            <w:tcW w:w="943" w:type="pct"/>
          </w:tcPr>
          <w:p w14:paraId="47763EF4" w14:textId="6BCCC7D0"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Selenium</w:t>
            </w:r>
          </w:p>
        </w:tc>
        <w:tc>
          <w:tcPr>
            <w:tcW w:w="1397" w:type="pct"/>
          </w:tcPr>
          <w:p w14:paraId="1E59F068" w14:textId="2A1A7472"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Se-75</w:t>
            </w:r>
          </w:p>
        </w:tc>
        <w:tc>
          <w:tcPr>
            <w:tcW w:w="2660" w:type="pct"/>
          </w:tcPr>
          <w:p w14:paraId="7B68907B" w14:textId="53F1F2E2"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2</w:t>
            </w:r>
          </w:p>
        </w:tc>
      </w:tr>
      <w:tr w:rsidR="00FE6E73" w:rsidRPr="00BD366B" w14:paraId="19EE82D0" w14:textId="77777777" w:rsidTr="00BD366B">
        <w:tc>
          <w:tcPr>
            <w:tcW w:w="943" w:type="pct"/>
          </w:tcPr>
          <w:p w14:paraId="2CEA2CB8" w14:textId="03FFAE28"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Strontium</w:t>
            </w:r>
          </w:p>
        </w:tc>
        <w:tc>
          <w:tcPr>
            <w:tcW w:w="1397" w:type="pct"/>
          </w:tcPr>
          <w:p w14:paraId="2EC25055" w14:textId="02C8F726"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Sr-90</w:t>
            </w:r>
          </w:p>
        </w:tc>
        <w:tc>
          <w:tcPr>
            <w:tcW w:w="2660" w:type="pct"/>
          </w:tcPr>
          <w:p w14:paraId="6F909D46" w14:textId="72BE0C46"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10</w:t>
            </w:r>
          </w:p>
        </w:tc>
      </w:tr>
      <w:tr w:rsidR="00FE6E73" w:rsidRPr="00BD366B" w14:paraId="798D3AD2" w14:textId="77777777" w:rsidTr="00BD366B">
        <w:tc>
          <w:tcPr>
            <w:tcW w:w="943" w:type="pct"/>
          </w:tcPr>
          <w:p w14:paraId="08B55FD4" w14:textId="7FE9BE5B"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Thallium</w:t>
            </w:r>
          </w:p>
        </w:tc>
        <w:tc>
          <w:tcPr>
            <w:tcW w:w="1397" w:type="pct"/>
          </w:tcPr>
          <w:p w14:paraId="312A00F6" w14:textId="4538B39A"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Tl-204</w:t>
            </w:r>
          </w:p>
        </w:tc>
        <w:tc>
          <w:tcPr>
            <w:tcW w:w="2660" w:type="pct"/>
          </w:tcPr>
          <w:p w14:paraId="3373B901" w14:textId="2B4EEF3E"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200</w:t>
            </w:r>
          </w:p>
        </w:tc>
      </w:tr>
      <w:tr w:rsidR="00FE6E73" w:rsidRPr="00BD366B" w14:paraId="5DE21309" w14:textId="77777777" w:rsidTr="00BD366B">
        <w:tc>
          <w:tcPr>
            <w:tcW w:w="943" w:type="pct"/>
          </w:tcPr>
          <w:p w14:paraId="37B61ED2" w14:textId="0E3CDE44"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Thulium</w:t>
            </w:r>
          </w:p>
        </w:tc>
        <w:tc>
          <w:tcPr>
            <w:tcW w:w="1397" w:type="pct"/>
          </w:tcPr>
          <w:p w14:paraId="60C93E1F" w14:textId="502787C8"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Tm-170</w:t>
            </w:r>
          </w:p>
        </w:tc>
        <w:tc>
          <w:tcPr>
            <w:tcW w:w="2660" w:type="pct"/>
          </w:tcPr>
          <w:p w14:paraId="23611151" w14:textId="1790DC86"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200</w:t>
            </w:r>
          </w:p>
        </w:tc>
      </w:tr>
      <w:tr w:rsidR="00FE6E73" w:rsidRPr="00BD366B" w14:paraId="4CF5DC75" w14:textId="77777777" w:rsidTr="00BD366B">
        <w:tc>
          <w:tcPr>
            <w:tcW w:w="943" w:type="pct"/>
          </w:tcPr>
          <w:p w14:paraId="72AC5ECF" w14:textId="2B68C47E"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Ytterbium</w:t>
            </w:r>
          </w:p>
        </w:tc>
        <w:tc>
          <w:tcPr>
            <w:tcW w:w="1397" w:type="pct"/>
          </w:tcPr>
          <w:p w14:paraId="59BE0DF4" w14:textId="6D46D802"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Yb-169</w:t>
            </w:r>
          </w:p>
        </w:tc>
        <w:tc>
          <w:tcPr>
            <w:tcW w:w="2660" w:type="pct"/>
          </w:tcPr>
          <w:p w14:paraId="6B2A3310" w14:textId="51D9B472" w:rsidR="00FE6E73" w:rsidRPr="00BD366B" w:rsidRDefault="00FE6E73" w:rsidP="00E75256">
            <w:pPr>
              <w:pStyle w:val="TableText"/>
              <w:spacing w:line="252" w:lineRule="auto"/>
              <w:jc w:val="center"/>
              <w:rPr>
                <w:rFonts w:asciiTheme="minorHAnsi" w:hAnsiTheme="minorHAnsi" w:cstheme="minorHAnsi"/>
                <w:szCs w:val="24"/>
              </w:rPr>
            </w:pPr>
            <w:r w:rsidRPr="00BD366B">
              <w:rPr>
                <w:rFonts w:asciiTheme="minorHAnsi" w:hAnsiTheme="minorHAnsi" w:cstheme="minorHAnsi"/>
                <w:szCs w:val="24"/>
              </w:rPr>
              <w:t>3</w:t>
            </w:r>
          </w:p>
        </w:tc>
      </w:tr>
    </w:tbl>
    <w:p w14:paraId="58A6E8BA" w14:textId="15938A25" w:rsidR="00C32884" w:rsidRPr="00322EB5" w:rsidRDefault="00174091" w:rsidP="00167737">
      <w:pPr>
        <w:pStyle w:val="F9-Paragraph"/>
      </w:pPr>
      <w:r>
        <w:t>I</w:t>
      </w:r>
      <w:r w:rsidR="00C32884" w:rsidRPr="00322EB5">
        <w:t>nspectors should confirm:</w:t>
      </w:r>
    </w:p>
    <w:p w14:paraId="163AFF77" w14:textId="359B9EFC" w:rsidR="00C32884" w:rsidRDefault="00C32884" w:rsidP="00167737">
      <w:pPr>
        <w:pStyle w:val="Bulletlist1"/>
      </w:pPr>
      <w:r w:rsidRPr="00322EB5">
        <w:t xml:space="preserve">Transport </w:t>
      </w:r>
      <w:r w:rsidR="00245ABB">
        <w:t>dutyholder</w:t>
      </w:r>
      <w:r w:rsidRPr="00322EB5">
        <w:t xml:space="preserve">s involved in the carriage of </w:t>
      </w:r>
      <w:r w:rsidR="00910C37">
        <w:t xml:space="preserve">Class 7 </w:t>
      </w:r>
      <w:r w:rsidRPr="00322EB5">
        <w:t xml:space="preserve">dangerous goods </w:t>
      </w:r>
      <w:r w:rsidR="00A61312">
        <w:t xml:space="preserve">recognise </w:t>
      </w:r>
      <w:r w:rsidR="002D017B">
        <w:t xml:space="preserve">the material to be transported as </w:t>
      </w:r>
      <w:r w:rsidR="005D4C5F">
        <w:t>high consequence radioactive material</w:t>
      </w:r>
      <w:r w:rsidR="00BD30B6">
        <w:t xml:space="preserve"> if a single package </w:t>
      </w:r>
      <w:r w:rsidR="001E3731">
        <w:t>contains sufficient material</w:t>
      </w:r>
      <w:r w:rsidR="00312107">
        <w:t xml:space="preserve"> to result in </w:t>
      </w:r>
      <w:r w:rsidR="00BD30B6">
        <w:t xml:space="preserve">a </w:t>
      </w:r>
      <w:r w:rsidR="0098744B">
        <w:t>transport security threshold equal to or greater than 3000 A</w:t>
      </w:r>
      <w:r w:rsidR="0098744B" w:rsidRPr="0098744B">
        <w:rPr>
          <w:vertAlign w:val="subscript"/>
        </w:rPr>
        <w:t>2</w:t>
      </w:r>
      <w:r w:rsidR="0098744B">
        <w:t>.</w:t>
      </w:r>
      <w:r w:rsidR="009067B8">
        <w:t xml:space="preserve"> </w:t>
      </w:r>
      <w:r w:rsidR="00AA6392">
        <w:t xml:space="preserve">Noting </w:t>
      </w:r>
      <w:r w:rsidR="00B33603">
        <w:t>the high consequence radioactive material is based on package content not consignment content.</w:t>
      </w:r>
    </w:p>
    <w:p w14:paraId="43A0ECC6" w14:textId="2ECD4D61" w:rsidR="002D017B" w:rsidRDefault="0098744B" w:rsidP="00167737">
      <w:pPr>
        <w:pStyle w:val="Bulletlist1"/>
      </w:pPr>
      <w:r>
        <w:t xml:space="preserve">Transport operators involved in the </w:t>
      </w:r>
      <w:r w:rsidR="00CD0644">
        <w:t>carriage of dangerous goods recognise</w:t>
      </w:r>
      <w:r w:rsidR="002D017B">
        <w:t xml:space="preserve"> the material to be transported as high consequence radioactive material if it includes radionuclides </w:t>
      </w:r>
      <w:r w:rsidR="006658A8">
        <w:t>in sufficient quantity to result in a</w:t>
      </w:r>
      <w:r w:rsidR="002D017B">
        <w:t xml:space="preserve"> transport security threshold equal to or greater than </w:t>
      </w:r>
      <w:r w:rsidR="006658A8">
        <w:t xml:space="preserve">the values specified in </w:t>
      </w:r>
      <w:r w:rsidR="001E3731">
        <w:t>Table 2 (ADR Table 1.10.3.1.3)</w:t>
      </w:r>
      <w:r w:rsidR="002D017B">
        <w:t>.</w:t>
      </w:r>
    </w:p>
    <w:p w14:paraId="019B1689" w14:textId="59DA5C17" w:rsidR="00F7453E" w:rsidRPr="00F7453E" w:rsidRDefault="00F7453E" w:rsidP="00167737">
      <w:pPr>
        <w:pStyle w:val="QuoteText"/>
        <w:rPr>
          <w:b/>
        </w:rPr>
      </w:pPr>
      <w:r w:rsidRPr="00F7453E">
        <w:t>ADR 1.10.3.1.4 - For mixtures of radionuclides, determination of whether or not the transport security threshold has been met or exceeded can be calculated by summing the ratios of activity present for each radionuclide divided by the transport security threshold for that radionuclide. If the sum of the fractions is less than 1, then the radioactivity threshold for the mixture has not been met nor exceeded.</w:t>
      </w:r>
      <w:r w:rsidR="00167737">
        <w:t xml:space="preserve"> </w:t>
      </w:r>
      <w:sdt>
        <w:sdtPr>
          <w:id w:val="755565116"/>
          <w:citation/>
        </w:sdtPr>
        <w:sdtEndPr/>
        <w:sdtContent>
          <w:r w:rsidR="00167737">
            <w:fldChar w:fldCharType="begin"/>
          </w:r>
          <w:r w:rsidR="00167737">
            <w:instrText xml:space="preserve"> CITATION Eco23 \l 2057 </w:instrText>
          </w:r>
          <w:r w:rsidR="00167737">
            <w:fldChar w:fldCharType="separate"/>
          </w:r>
          <w:r w:rsidR="00167737" w:rsidRPr="00167737">
            <w:rPr>
              <w:noProof/>
            </w:rPr>
            <w:t>[4]</w:t>
          </w:r>
          <w:r w:rsidR="00167737">
            <w:fldChar w:fldCharType="end"/>
          </w:r>
        </w:sdtContent>
      </w:sdt>
    </w:p>
    <w:p w14:paraId="290BCB87" w14:textId="77777777" w:rsidR="00167737" w:rsidRDefault="00167737" w:rsidP="00167737">
      <w:pPr>
        <w:pStyle w:val="F9-Paragraph"/>
        <w:sectPr w:rsidR="00167737" w:rsidSect="00B23A5E">
          <w:pgSz w:w="11906" w:h="16838" w:code="9"/>
          <w:pgMar w:top="1440" w:right="1440" w:bottom="1440" w:left="1440" w:header="397" w:footer="397" w:gutter="0"/>
          <w:cols w:space="312"/>
          <w:docGrid w:linePitch="360"/>
        </w:sectPr>
      </w:pPr>
    </w:p>
    <w:p w14:paraId="32A027DB" w14:textId="77777777" w:rsidR="0022175E" w:rsidRPr="00322EB5" w:rsidRDefault="0022175E" w:rsidP="00167737">
      <w:pPr>
        <w:pStyle w:val="F9-Paragraph"/>
      </w:pPr>
      <w:r w:rsidRPr="00322EB5">
        <w:lastRenderedPageBreak/>
        <w:t>ONR inspectors should confirm:</w:t>
      </w:r>
    </w:p>
    <w:p w14:paraId="3E8FAEAB" w14:textId="41A14917" w:rsidR="00704A54" w:rsidRDefault="00704A54" w:rsidP="00167737">
      <w:pPr>
        <w:pStyle w:val="Bulletlist1"/>
      </w:pPr>
      <w:r>
        <w:t xml:space="preserve">The transport </w:t>
      </w:r>
      <w:r w:rsidR="00D52E7B">
        <w:t>dutyholder</w:t>
      </w:r>
      <w:r w:rsidR="009252C8">
        <w:t xml:space="preserve">s </w:t>
      </w:r>
      <w:r w:rsidR="0091425C">
        <w:t xml:space="preserve">understand how to calculate </w:t>
      </w:r>
      <w:r w:rsidR="007C14C7">
        <w:t xml:space="preserve">whether </w:t>
      </w:r>
      <w:r w:rsidR="0091425C">
        <w:t>the transport security threshold</w:t>
      </w:r>
      <w:r w:rsidR="007C14C7">
        <w:t xml:space="preserve"> has </w:t>
      </w:r>
      <w:r w:rsidR="00A51A1B">
        <w:t>been met or exceeded.</w:t>
      </w:r>
      <w:r w:rsidR="009067B8">
        <w:t xml:space="preserve"> </w:t>
      </w:r>
      <w:r w:rsidR="00A51A1B">
        <w:t xml:space="preserve">This is </w:t>
      </w:r>
      <w:r w:rsidR="00A77766">
        <w:t>calculated by summing the ratios of activity present for each ra</w:t>
      </w:r>
      <w:r w:rsidR="00D93102">
        <w:t>dionuclide divided by the transport security threshold for that radionuclide</w:t>
      </w:r>
      <w:r w:rsidR="00167737">
        <w:t xml:space="preserve"> (</w:t>
      </w:r>
      <w:r w:rsidR="00167737">
        <w:fldChar w:fldCharType="begin"/>
      </w:r>
      <w:r w:rsidR="00167737">
        <w:instrText xml:space="preserve"> REF _Ref181714425 \h </w:instrText>
      </w:r>
      <w:r w:rsidR="00167737">
        <w:fldChar w:fldCharType="separate"/>
      </w:r>
      <w:r w:rsidR="00167737">
        <w:t xml:space="preserve">Equation </w:t>
      </w:r>
      <w:r w:rsidR="00167737">
        <w:rPr>
          <w:noProof/>
        </w:rPr>
        <w:t>1</w:t>
      </w:r>
      <w:r w:rsidR="00167737">
        <w:fldChar w:fldCharType="end"/>
      </w:r>
      <w:r w:rsidR="00167737">
        <w:t>)</w:t>
      </w:r>
      <w:r w:rsidR="00D93102">
        <w:t>.</w:t>
      </w:r>
      <w:r w:rsidR="009067B8">
        <w:t xml:space="preserve"> </w:t>
      </w:r>
      <w:r w:rsidR="00D93102">
        <w:t xml:space="preserve">If the sum of the fractions </w:t>
      </w:r>
      <w:r w:rsidR="002C7101">
        <w:t>are</w:t>
      </w:r>
      <w:r w:rsidR="00004A73">
        <w:t xml:space="preserve"> </w:t>
      </w:r>
      <w:r w:rsidR="00D93102">
        <w:t>less than 1 the radioactivity threshold for the mixture has not be</w:t>
      </w:r>
      <w:r w:rsidR="007C69E4">
        <w:t>en met or exceeded.</w:t>
      </w:r>
      <w:r w:rsidR="009067B8">
        <w:t xml:space="preserve"> </w:t>
      </w:r>
      <w:r w:rsidR="007C69E4">
        <w:t>The calculation can be made with the formula:</w:t>
      </w:r>
    </w:p>
    <w:p w14:paraId="5019D447" w14:textId="12AEF9F4" w:rsidR="00167737" w:rsidRDefault="00167737" w:rsidP="00167737">
      <w:pPr>
        <w:pStyle w:val="Caption"/>
        <w:keepNext/>
        <w:jc w:val="center"/>
      </w:pPr>
      <w:bookmarkStart w:id="23" w:name="_Ref181714425"/>
      <w:r>
        <w:t xml:space="preserve">Equation </w:t>
      </w:r>
      <w:r w:rsidR="00157D42">
        <w:fldChar w:fldCharType="begin"/>
      </w:r>
      <w:r w:rsidR="00157D42">
        <w:instrText xml:space="preserve"> SEQ Equation \* ARABIC </w:instrText>
      </w:r>
      <w:r w:rsidR="00157D42">
        <w:fldChar w:fldCharType="separate"/>
      </w:r>
      <w:r>
        <w:rPr>
          <w:noProof/>
        </w:rPr>
        <w:t>1</w:t>
      </w:r>
      <w:r w:rsidR="00157D42">
        <w:rPr>
          <w:noProof/>
        </w:rPr>
        <w:fldChar w:fldCharType="end"/>
      </w:r>
      <w:bookmarkEnd w:id="23"/>
    </w:p>
    <w:p w14:paraId="27450AEB" w14:textId="3E5FD16F" w:rsidR="00BC11B4" w:rsidRDefault="00614318" w:rsidP="00167737">
      <w:pPr>
        <w:pStyle w:val="F9-Paragraph"/>
        <w:numPr>
          <w:ilvl w:val="0"/>
          <w:numId w:val="0"/>
        </w:numPr>
        <w:ind w:left="851"/>
        <w:jc w:val="center"/>
      </w:pPr>
      <w:r w:rsidRPr="00614318">
        <w:rPr>
          <w:noProof/>
          <w:lang w:eastAsia="en-GB" w:bidi="ar-SA"/>
        </w:rPr>
        <w:drawing>
          <wp:inline distT="0" distB="0" distL="0" distR="0" wp14:anchorId="7CF26D81" wp14:editId="7B5FFA6D">
            <wp:extent cx="4048155" cy="1438286"/>
            <wp:effectExtent l="0" t="0" r="0" b="952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4048155" cy="1438286"/>
                    </a:xfrm>
                    <a:prstGeom prst="rect">
                      <a:avLst/>
                    </a:prstGeom>
                  </pic:spPr>
                </pic:pic>
              </a:graphicData>
            </a:graphic>
          </wp:inline>
        </w:drawing>
      </w:r>
    </w:p>
    <w:p w14:paraId="4525C637" w14:textId="177A4A07" w:rsidR="0022175E" w:rsidRDefault="0022175E" w:rsidP="00167737">
      <w:pPr>
        <w:pStyle w:val="Bulletlist1"/>
      </w:pPr>
      <w:r w:rsidRPr="00322EB5">
        <w:t xml:space="preserve">Transport </w:t>
      </w:r>
      <w:r w:rsidR="0022031A">
        <w:t>dutyholder</w:t>
      </w:r>
      <w:r w:rsidRPr="00322EB5">
        <w:t xml:space="preserve">s involved in the carriage of </w:t>
      </w:r>
      <w:r w:rsidR="00910C37">
        <w:t xml:space="preserve">Class 7 </w:t>
      </w:r>
      <w:r w:rsidRPr="00322EB5">
        <w:t xml:space="preserve">dangerous goods </w:t>
      </w:r>
      <w:r>
        <w:t>have c</w:t>
      </w:r>
      <w:r w:rsidR="0011367F">
        <w:t>o</w:t>
      </w:r>
      <w:r>
        <w:t>rre</w:t>
      </w:r>
      <w:r w:rsidR="0011367F">
        <w:t>c</w:t>
      </w:r>
      <w:r>
        <w:t xml:space="preserve">tly </w:t>
      </w:r>
      <w:r w:rsidR="0011367F">
        <w:t>calculated the transport sec</w:t>
      </w:r>
      <w:r w:rsidR="00A050C8">
        <w:t>urity threshold and determined whether the transport security threshold has been met or exceeded.</w:t>
      </w:r>
    </w:p>
    <w:p w14:paraId="125CF34B" w14:textId="69A0B1D7" w:rsidR="00EF421A" w:rsidRPr="00EF421A" w:rsidRDefault="00EF421A" w:rsidP="00167737">
      <w:pPr>
        <w:pStyle w:val="QuoteText"/>
        <w:rPr>
          <w:b/>
          <w:caps/>
          <w:u w:val="single"/>
        </w:rPr>
      </w:pPr>
      <w:r w:rsidRPr="00EF421A">
        <w:t>ADR 1.10.3.1.5 - When radioactive material possesses subsidiary risks of other classes, the criteria of table 1.10.3.1.2 shall also be taken into account (see also 1.7.5).</w:t>
      </w:r>
      <w:r w:rsidR="00167737">
        <w:t xml:space="preserve"> </w:t>
      </w:r>
      <w:sdt>
        <w:sdtPr>
          <w:id w:val="-911620313"/>
          <w:citation/>
        </w:sdtPr>
        <w:sdtEndPr/>
        <w:sdtContent>
          <w:r w:rsidR="00167737">
            <w:fldChar w:fldCharType="begin"/>
          </w:r>
          <w:r w:rsidR="00167737">
            <w:instrText xml:space="preserve"> CITATION Eco23 \l 2057 </w:instrText>
          </w:r>
          <w:r w:rsidR="00167737">
            <w:fldChar w:fldCharType="separate"/>
          </w:r>
          <w:r w:rsidR="00167737" w:rsidRPr="00167737">
            <w:rPr>
              <w:noProof/>
            </w:rPr>
            <w:t>[4]</w:t>
          </w:r>
          <w:r w:rsidR="00167737">
            <w:fldChar w:fldCharType="end"/>
          </w:r>
        </w:sdtContent>
      </w:sdt>
    </w:p>
    <w:p w14:paraId="55328A05" w14:textId="440AF398" w:rsidR="00836C43" w:rsidRPr="00322EB5" w:rsidRDefault="00174091" w:rsidP="00167737">
      <w:pPr>
        <w:pStyle w:val="F9-Paragraph"/>
      </w:pPr>
      <w:r>
        <w:t>I</w:t>
      </w:r>
      <w:r w:rsidR="00836C43" w:rsidRPr="00322EB5">
        <w:t>nspectors should confirm:</w:t>
      </w:r>
    </w:p>
    <w:p w14:paraId="48742BE7" w14:textId="1BD888BD" w:rsidR="0098744B" w:rsidRDefault="00551AB9" w:rsidP="00167737">
      <w:pPr>
        <w:pStyle w:val="Bulletlist1"/>
      </w:pPr>
      <w:r>
        <w:t xml:space="preserve">The transport </w:t>
      </w:r>
      <w:r w:rsidR="0022031A">
        <w:t xml:space="preserve">dutyholders </w:t>
      </w:r>
      <w:r w:rsidR="00BC4EF5">
        <w:t>should be able to confirm whether the Class 7 dangerous goods to be transported possess subsidiary risks of other classes of dangerous goods, if carried in quantities greater than those indicated</w:t>
      </w:r>
      <w:r w:rsidR="00BC4EF5">
        <w:rPr>
          <w:rStyle w:val="FootnoteReference"/>
        </w:rPr>
        <w:footnoteReference w:id="14"/>
      </w:r>
      <w:r w:rsidR="00BC4EF5">
        <w:t>.</w:t>
      </w:r>
      <w:r w:rsidR="009067B8">
        <w:t xml:space="preserve"> </w:t>
      </w:r>
      <w:r w:rsidR="00BC4EF5">
        <w:t xml:space="preserve">This is by application of </w:t>
      </w:r>
      <w:r w:rsidR="00716217">
        <w:t>ADR Table</w:t>
      </w:r>
      <w:r w:rsidR="007E3868">
        <w:t xml:space="preserve"> </w:t>
      </w:r>
      <w:r w:rsidR="00716217">
        <w:t xml:space="preserve">1.10.3.1.2 (reproduced in </w:t>
      </w:r>
      <w:hyperlink w:anchor="_Appendix_F_–" w:history="1">
        <w:r w:rsidR="00716217" w:rsidRPr="00775695">
          <w:rPr>
            <w:rStyle w:val="Hyperlink"/>
          </w:rPr>
          <w:t xml:space="preserve">Appendix </w:t>
        </w:r>
        <w:r w:rsidR="005F1EAF" w:rsidRPr="00775695">
          <w:rPr>
            <w:rStyle w:val="Hyperlink"/>
          </w:rPr>
          <w:t>F</w:t>
        </w:r>
      </w:hyperlink>
      <w:r w:rsidR="00716217">
        <w:t>)</w:t>
      </w:r>
      <w:r w:rsidR="00BC4EF5">
        <w:t>.</w:t>
      </w:r>
      <w:r w:rsidR="009067B8">
        <w:t xml:space="preserve"> </w:t>
      </w:r>
      <w:r w:rsidR="0022031A">
        <w:t>I</w:t>
      </w:r>
      <w:r w:rsidR="00A8037B">
        <w:t xml:space="preserve">nspectors should seek advice from the </w:t>
      </w:r>
      <w:r w:rsidR="003F6CA2">
        <w:t xml:space="preserve">TCA </w:t>
      </w:r>
      <w:r w:rsidR="00A8037B">
        <w:t>Cross-</w:t>
      </w:r>
      <w:r w:rsidR="006D3ED2">
        <w:t>Purpose</w:t>
      </w:r>
      <w:r w:rsidR="00A8037B">
        <w:t xml:space="preserve"> </w:t>
      </w:r>
      <w:r w:rsidR="008F4413">
        <w:t xml:space="preserve">DMG Lead on </w:t>
      </w:r>
      <w:r w:rsidR="003F6CA2">
        <w:t>a case by case basis, if required.</w:t>
      </w:r>
      <w:r w:rsidR="00C35A13">
        <w:t xml:space="preserve"> </w:t>
      </w:r>
      <w:r w:rsidR="00477427">
        <w:t xml:space="preserve">ONR will </w:t>
      </w:r>
      <w:r w:rsidR="00CD3C2C">
        <w:t>liaise</w:t>
      </w:r>
      <w:r w:rsidR="00477427">
        <w:t xml:space="preserve"> with the enforcing authority for the non-Class 7 </w:t>
      </w:r>
      <w:r w:rsidR="00676A51">
        <w:t>dangerous goods</w:t>
      </w:r>
      <w:r w:rsidR="00CD3C2C">
        <w:t xml:space="preserve"> if </w:t>
      </w:r>
      <w:r w:rsidR="00676A51">
        <w:t xml:space="preserve">it is confirmed Class 7 dangerous goods to be transported </w:t>
      </w:r>
      <w:r w:rsidR="000A40B5">
        <w:t>do possess subsidiary risks of other classes.</w:t>
      </w:r>
    </w:p>
    <w:p w14:paraId="54D3690F" w14:textId="77777777" w:rsidR="00167737" w:rsidRDefault="00167737" w:rsidP="00167737">
      <w:pPr>
        <w:pStyle w:val="Bulletlist1"/>
        <w:sectPr w:rsidR="00167737" w:rsidSect="00B23A5E">
          <w:pgSz w:w="11906" w:h="16838" w:code="9"/>
          <w:pgMar w:top="1440" w:right="1440" w:bottom="1440" w:left="1440" w:header="397" w:footer="397" w:gutter="0"/>
          <w:cols w:space="312"/>
          <w:docGrid w:linePitch="360"/>
        </w:sectPr>
      </w:pPr>
    </w:p>
    <w:p w14:paraId="26E8C75C" w14:textId="0EDC7BF7" w:rsidR="00796542" w:rsidRDefault="00396A82" w:rsidP="00167737">
      <w:pPr>
        <w:pStyle w:val="Bulletlist1"/>
      </w:pPr>
      <w:r>
        <w:lastRenderedPageBreak/>
        <w:t xml:space="preserve">The transport </w:t>
      </w:r>
      <w:r w:rsidR="0022031A">
        <w:t>dutyholder</w:t>
      </w:r>
      <w:r>
        <w:t xml:space="preserve">s </w:t>
      </w:r>
      <w:r w:rsidR="00E11A0A">
        <w:t>understand how</w:t>
      </w:r>
      <w:r w:rsidR="00454982">
        <w:t xml:space="preserve"> </w:t>
      </w:r>
      <w:r w:rsidR="00665A55">
        <w:t xml:space="preserve">to </w:t>
      </w:r>
      <w:r w:rsidR="00454982">
        <w:t>use ADR Table</w:t>
      </w:r>
      <w:r w:rsidR="00665A55">
        <w:t xml:space="preserve"> </w:t>
      </w:r>
      <w:r w:rsidR="00454982">
        <w:t>1.10.3.1.2 (and those it references)</w:t>
      </w:r>
      <w:r w:rsidR="00E11A0A">
        <w:t xml:space="preserve"> to take accoun</w:t>
      </w:r>
      <w:r w:rsidR="00D027B1">
        <w:t xml:space="preserve">t of the subsidiary risks of </w:t>
      </w:r>
      <w:r w:rsidR="0027413D">
        <w:t xml:space="preserve">other </w:t>
      </w:r>
      <w:r w:rsidR="00D027B1">
        <w:t xml:space="preserve">classes of dangerous goods, if </w:t>
      </w:r>
      <w:r w:rsidR="0027413D">
        <w:t xml:space="preserve">the </w:t>
      </w:r>
      <w:r w:rsidR="00C02BF7">
        <w:t>Class 7 dangerous goods</w:t>
      </w:r>
      <w:r w:rsidR="0027413D">
        <w:t xml:space="preserve"> to be transported </w:t>
      </w:r>
      <w:r w:rsidR="002025AC">
        <w:t xml:space="preserve">contains these in </w:t>
      </w:r>
      <w:r w:rsidR="00796542">
        <w:t>quantities greater than those indicated</w:t>
      </w:r>
      <w:r w:rsidR="00454982">
        <w:t>.</w:t>
      </w:r>
    </w:p>
    <w:p w14:paraId="06A86448" w14:textId="08116E73" w:rsidR="005211D2" w:rsidRPr="006D6A77" w:rsidRDefault="005211D2" w:rsidP="00167737">
      <w:pPr>
        <w:pStyle w:val="QuoteText"/>
        <w:rPr>
          <w:b/>
        </w:rPr>
      </w:pPr>
      <w:r w:rsidRPr="006D6A77">
        <w:t>ADR 1.10.3.2 - Security Plans</w:t>
      </w:r>
      <w:r w:rsidR="009067B8">
        <w:rPr>
          <w:b/>
        </w:rPr>
        <w:t xml:space="preserve"> </w:t>
      </w:r>
    </w:p>
    <w:p w14:paraId="051BE3EB" w14:textId="0A77C0EE" w:rsidR="005211D2" w:rsidRPr="006D6A77" w:rsidRDefault="005211D2" w:rsidP="00167737">
      <w:pPr>
        <w:pStyle w:val="QuoteText"/>
        <w:rPr>
          <w:b/>
        </w:rPr>
      </w:pPr>
      <w:r w:rsidRPr="006D6A77">
        <w:t xml:space="preserve">ADR 1.10.3.2.1 - Carriers, consignors and other participants specified in 1.4.2 and 1.4.3 engaged in the carriage of high consequence dangerous goods (see Table 1.10.3.1.2) or high consequence radioactive material </w:t>
      </w:r>
      <w:r w:rsidR="00775695">
        <w:br/>
      </w:r>
      <w:r w:rsidRPr="006D6A77">
        <w:t>(see 1.10.3.1.3) shall adopt, implement and comply with a security plan that addresses at least the elements specified in 1.10.3.2.2.</w:t>
      </w:r>
      <w:r w:rsidR="00167737">
        <w:t xml:space="preserve"> </w:t>
      </w:r>
      <w:sdt>
        <w:sdtPr>
          <w:id w:val="-1909916012"/>
          <w:citation/>
        </w:sdtPr>
        <w:sdtEndPr/>
        <w:sdtContent>
          <w:r w:rsidR="00167737">
            <w:fldChar w:fldCharType="begin"/>
          </w:r>
          <w:r w:rsidR="00167737">
            <w:instrText xml:space="preserve"> CITATION Eco23 \l 2057 </w:instrText>
          </w:r>
          <w:r w:rsidR="00167737">
            <w:fldChar w:fldCharType="separate"/>
          </w:r>
          <w:r w:rsidR="00167737" w:rsidRPr="00167737">
            <w:rPr>
              <w:noProof/>
            </w:rPr>
            <w:t>[4]</w:t>
          </w:r>
          <w:r w:rsidR="00167737">
            <w:fldChar w:fldCharType="end"/>
          </w:r>
        </w:sdtContent>
      </w:sdt>
    </w:p>
    <w:p w14:paraId="5D5E9CF1" w14:textId="6BC2523E" w:rsidR="00AC1F9C" w:rsidRPr="00322EB5" w:rsidRDefault="00174091" w:rsidP="00167737">
      <w:pPr>
        <w:pStyle w:val="F9-Paragraph"/>
      </w:pPr>
      <w:r>
        <w:t>I</w:t>
      </w:r>
      <w:r w:rsidR="00AC1F9C" w:rsidRPr="00322EB5">
        <w:t>nspectors should confirm:</w:t>
      </w:r>
    </w:p>
    <w:p w14:paraId="78DBBB1F" w14:textId="4CEBBB28" w:rsidR="003E099C" w:rsidRPr="00265767" w:rsidRDefault="003E099C" w:rsidP="00167737">
      <w:pPr>
        <w:pStyle w:val="Bulletlist1"/>
      </w:pPr>
      <w:r w:rsidRPr="00266155">
        <w:t xml:space="preserve">The security plan </w:t>
      </w:r>
      <w:r w:rsidR="00A34048" w:rsidRPr="00266155">
        <w:t>is</w:t>
      </w:r>
      <w:r w:rsidRPr="00266155">
        <w:t xml:space="preserve"> based on the overall operation of the business, not on individual movements, and </w:t>
      </w:r>
      <w:r w:rsidR="00A34048" w:rsidRPr="00266155">
        <w:t>is</w:t>
      </w:r>
      <w:r w:rsidRPr="00266155">
        <w:t xml:space="preserve"> tailored to suit the company’s operational activities. The </w:t>
      </w:r>
      <w:r w:rsidR="0086177A" w:rsidRPr="00266155">
        <w:t>f</w:t>
      </w:r>
      <w:r w:rsidRPr="00266155">
        <w:t xml:space="preserve">ormat of the security plan </w:t>
      </w:r>
      <w:r w:rsidR="0086177A" w:rsidRPr="00266155">
        <w:t>is expected to</w:t>
      </w:r>
      <w:r w:rsidRPr="00266155">
        <w:t xml:space="preserve"> take into account the business operation</w:t>
      </w:r>
      <w:r w:rsidR="009C76F9" w:rsidRPr="00266155">
        <w:t xml:space="preserve">; each </w:t>
      </w:r>
      <w:r w:rsidR="00F7157C" w:rsidRPr="00266155">
        <w:t xml:space="preserve">organisation </w:t>
      </w:r>
      <w:r w:rsidR="00E95FE3" w:rsidRPr="00266155">
        <w:t xml:space="preserve">may </w:t>
      </w:r>
      <w:r w:rsidR="0086177A" w:rsidRPr="00266155">
        <w:t>adopt an</w:t>
      </w:r>
      <w:r w:rsidR="00F7157C" w:rsidRPr="00266155">
        <w:t xml:space="preserve"> approac</w:t>
      </w:r>
      <w:r w:rsidR="000F2FB0" w:rsidRPr="00266155">
        <w:t xml:space="preserve">h </w:t>
      </w:r>
      <w:r w:rsidR="0086177A" w:rsidRPr="00266155">
        <w:t xml:space="preserve">that best </w:t>
      </w:r>
      <w:r w:rsidR="000F2FB0" w:rsidRPr="00266155">
        <w:t>suits them</w:t>
      </w:r>
      <w:r w:rsidRPr="00266155">
        <w:t xml:space="preserve">. </w:t>
      </w:r>
      <w:r w:rsidR="0086177A" w:rsidRPr="00266155">
        <w:t>T</w:t>
      </w:r>
      <w:r w:rsidRPr="00266155">
        <w:t xml:space="preserve">he requirements listed at </w:t>
      </w:r>
      <w:r w:rsidR="00C02BF7" w:rsidRPr="00266155">
        <w:t xml:space="preserve">ADR </w:t>
      </w:r>
      <w:r w:rsidRPr="00266155">
        <w:t>1.10.3.2.2 (a) to (h) are the minimum for inclusion</w:t>
      </w:r>
      <w:r w:rsidR="00D22742" w:rsidRPr="00266155">
        <w:t xml:space="preserve"> in a transport security plan (which is not the same as a site security plan)</w:t>
      </w:r>
      <w:r w:rsidRPr="00266155">
        <w:t>.</w:t>
      </w:r>
      <w:r w:rsidR="009067B8" w:rsidRPr="00266155">
        <w:t xml:space="preserve"> </w:t>
      </w:r>
      <w:r w:rsidR="003E2F58" w:rsidRPr="00266155">
        <w:t xml:space="preserve"> </w:t>
      </w:r>
      <w:r w:rsidR="00661621" w:rsidRPr="00265767">
        <w:t>DfT guidance to industry includes a transport security plan</w:t>
      </w:r>
      <w:r w:rsidR="00167C3A" w:rsidRPr="00265767">
        <w:t xml:space="preserve"> template</w:t>
      </w:r>
      <w:r w:rsidR="00775695" w:rsidRPr="00265767">
        <w:t xml:space="preserve"> </w:t>
      </w:r>
      <w:sdt>
        <w:sdtPr>
          <w:id w:val="-1255510808"/>
          <w:citation/>
        </w:sdtPr>
        <w:sdtEndPr/>
        <w:sdtContent>
          <w:r w:rsidR="00775695" w:rsidRPr="00265767">
            <w:fldChar w:fldCharType="begin"/>
          </w:r>
          <w:r w:rsidR="00775695" w:rsidRPr="00265767">
            <w:instrText xml:space="preserve"> CITATION HMG35 \l 2057 </w:instrText>
          </w:r>
          <w:r w:rsidR="00775695" w:rsidRPr="00265767">
            <w:fldChar w:fldCharType="separate"/>
          </w:r>
          <w:r w:rsidR="00775695" w:rsidRPr="00265767">
            <w:rPr>
              <w:noProof/>
            </w:rPr>
            <w:t>[12]</w:t>
          </w:r>
          <w:r w:rsidR="00775695" w:rsidRPr="00265767">
            <w:fldChar w:fldCharType="end"/>
          </w:r>
        </w:sdtContent>
      </w:sdt>
      <w:r w:rsidR="00167C3A" w:rsidRPr="00265767">
        <w:t>; ONR regards</w:t>
      </w:r>
      <w:r w:rsidR="00484500" w:rsidRPr="00265767">
        <w:t xml:space="preserve"> use of this template as good practice and inspectors should recommend dutyholders </w:t>
      </w:r>
      <w:r w:rsidR="00F9716E" w:rsidRPr="00265767">
        <w:t>use it (noting it is good practice not a regulatory requirement).</w:t>
      </w:r>
      <w:r w:rsidR="00230426" w:rsidRPr="00265767">
        <w:t xml:space="preserve"> </w:t>
      </w:r>
    </w:p>
    <w:p w14:paraId="23403010" w14:textId="409A7F0D" w:rsidR="000F2FB0" w:rsidRPr="00AF5BE3" w:rsidRDefault="00AD5C4C" w:rsidP="00167737">
      <w:pPr>
        <w:pStyle w:val="Bulletlist1"/>
      </w:pPr>
      <w:r w:rsidRPr="00AF5BE3">
        <w:t xml:space="preserve">Appropriate security plans are in place </w:t>
      </w:r>
      <w:r w:rsidR="00991D99" w:rsidRPr="00AF5BE3">
        <w:t xml:space="preserve">in instances where more than one site or location is used during the carriage of </w:t>
      </w:r>
      <w:r w:rsidR="00701B20">
        <w:t xml:space="preserve">Class 7 </w:t>
      </w:r>
      <w:r w:rsidR="00991D99" w:rsidRPr="00AF5BE3">
        <w:t>high consequence dangerous goods.</w:t>
      </w:r>
      <w:r w:rsidR="009067B8">
        <w:t xml:space="preserve"> </w:t>
      </w:r>
      <w:r w:rsidR="00345C59" w:rsidRPr="00AF5BE3">
        <w:t>It may be appropriate to have separate security plans in place for each si</w:t>
      </w:r>
      <w:r w:rsidR="00186AE5" w:rsidRPr="00AF5BE3">
        <w:t xml:space="preserve">te or location if there are many different </w:t>
      </w:r>
      <w:r w:rsidR="005F5F5E" w:rsidRPr="00AF5BE3">
        <w:t xml:space="preserve">characteristics and </w:t>
      </w:r>
      <w:r w:rsidR="00186AE5" w:rsidRPr="00AF5BE3">
        <w:t>security</w:t>
      </w:r>
      <w:r w:rsidR="005F5F5E" w:rsidRPr="00AF5BE3">
        <w:t xml:space="preserve"> measures at each.</w:t>
      </w:r>
      <w:r w:rsidR="009067B8">
        <w:t xml:space="preserve"> </w:t>
      </w:r>
      <w:r w:rsidR="005F5F5E" w:rsidRPr="00AF5BE3">
        <w:t>Conversely, it may be appropriate</w:t>
      </w:r>
      <w:r w:rsidR="00186AE5" w:rsidRPr="00AF5BE3">
        <w:t xml:space="preserve"> for there to be a compan</w:t>
      </w:r>
      <w:r w:rsidR="005F5F5E" w:rsidRPr="00AF5BE3">
        <w:t>y</w:t>
      </w:r>
      <w:r w:rsidR="00701B20">
        <w:t>-</w:t>
      </w:r>
      <w:r w:rsidR="005F5F5E" w:rsidRPr="00AF5BE3">
        <w:t>wide se</w:t>
      </w:r>
      <w:r w:rsidR="00E01684" w:rsidRPr="00AF5BE3">
        <w:t>curity plan covering multiple sites.</w:t>
      </w:r>
      <w:r w:rsidR="009067B8">
        <w:t xml:space="preserve"> </w:t>
      </w:r>
      <w:r w:rsidR="00E01684" w:rsidRPr="00AF5BE3">
        <w:t xml:space="preserve">Transport </w:t>
      </w:r>
      <w:r w:rsidR="005D1005">
        <w:t>dutyholder</w:t>
      </w:r>
      <w:r w:rsidR="00E01684" w:rsidRPr="00AF5BE3">
        <w:t xml:space="preserve">s </w:t>
      </w:r>
      <w:r w:rsidR="00874C35">
        <w:t xml:space="preserve">should </w:t>
      </w:r>
      <w:r w:rsidR="00B527B3" w:rsidRPr="00AF5BE3">
        <w:t>engage</w:t>
      </w:r>
      <w:r w:rsidR="00E01684" w:rsidRPr="00AF5BE3">
        <w:t xml:space="preserve"> with </w:t>
      </w:r>
      <w:r w:rsidR="00B527B3" w:rsidRPr="00AF5BE3">
        <w:t xml:space="preserve">sites consigning or receiving </w:t>
      </w:r>
      <w:r w:rsidR="00701B20">
        <w:t xml:space="preserve">Class 7 </w:t>
      </w:r>
      <w:r w:rsidR="00B527B3" w:rsidRPr="00AF5BE3">
        <w:t>high consequence dangerous goods to ensure security has been adequately addressed</w:t>
      </w:r>
      <w:r w:rsidR="0027175E">
        <w:t xml:space="preserve">, ensure that </w:t>
      </w:r>
      <w:r w:rsidR="00B527B3" w:rsidRPr="00AF5BE3">
        <w:t>sec</w:t>
      </w:r>
      <w:r w:rsidR="0050653F" w:rsidRPr="00AF5BE3">
        <w:t>urity plans are in place for all participants as required</w:t>
      </w:r>
      <w:r w:rsidR="0027175E">
        <w:t xml:space="preserve"> and plans interface adequately</w:t>
      </w:r>
      <w:r w:rsidR="0050653F" w:rsidRPr="00AF5BE3">
        <w:t>.</w:t>
      </w:r>
    </w:p>
    <w:p w14:paraId="44B8FDA9" w14:textId="2A90A7DC" w:rsidR="00DA77AD" w:rsidRPr="00AF5BE3" w:rsidRDefault="003E099C" w:rsidP="00167737">
      <w:pPr>
        <w:pStyle w:val="Bulletlist1"/>
      </w:pPr>
      <w:r w:rsidRPr="00AF5BE3">
        <w:t>Plans take into account other plans which may be in place, any risk to the site or carrier, and any unique circumstances or location of premises.</w:t>
      </w:r>
      <w:r w:rsidR="009067B8">
        <w:t xml:space="preserve"> </w:t>
      </w:r>
      <w:r w:rsidRPr="00AF5BE3">
        <w:t xml:space="preserve">Security plans </w:t>
      </w:r>
      <w:r w:rsidR="006C2412" w:rsidRPr="00AF5BE3">
        <w:t>are</w:t>
      </w:r>
      <w:r w:rsidRPr="00AF5BE3">
        <w:t xml:space="preserve"> considered ‘live’ documents and kept under review so that they reflect changes to sites, the nature of the operation and key personnel. Security plans and procedures </w:t>
      </w:r>
      <w:r w:rsidR="006C2412" w:rsidRPr="00AF5BE3">
        <w:t>are</w:t>
      </w:r>
      <w:r w:rsidRPr="00AF5BE3">
        <w:t xml:space="preserve"> tested by holding regular exercises that adequately test security measures, such as an access control test.</w:t>
      </w:r>
    </w:p>
    <w:p w14:paraId="2C5A451E" w14:textId="26D340DF" w:rsidR="00510A0F" w:rsidRPr="00AF5BE3" w:rsidRDefault="00510A0F" w:rsidP="00167737">
      <w:pPr>
        <w:pStyle w:val="Bulletlist1"/>
        <w:rPr>
          <w:b/>
        </w:rPr>
      </w:pPr>
      <w:r w:rsidRPr="00AF5BE3">
        <w:t>The plan clearly identifies those involved in the dangerous goods transport chain and what their security roles and responsibilities are, including dealing with security incidents.</w:t>
      </w:r>
    </w:p>
    <w:p w14:paraId="20A67FF0" w14:textId="13EA791A" w:rsidR="003E099C" w:rsidRPr="00851AEB" w:rsidRDefault="00DA77AD" w:rsidP="00167737">
      <w:pPr>
        <w:pStyle w:val="Bulletlist1"/>
      </w:pPr>
      <w:r w:rsidRPr="00726C0D">
        <w:lastRenderedPageBreak/>
        <w:t>Consideration should be given to detailing the measures for the appropriate protection to the main vulnerable areas, which include the consigning site, consignee site, any temporary in-transit storage sites, any modal or intermodal transfer points and any stops necessary for operational or other reasons.</w:t>
      </w:r>
      <w:r w:rsidR="009067B8">
        <w:t xml:space="preserve"> </w:t>
      </w:r>
    </w:p>
    <w:p w14:paraId="43FDE228" w14:textId="157D514A" w:rsidR="00613E20" w:rsidRDefault="0047590C" w:rsidP="00CC3963">
      <w:pPr>
        <w:pStyle w:val="QuoteText"/>
      </w:pPr>
      <w:r w:rsidRPr="0047590C">
        <w:t>ADR 1.10.3.2.2 - The security plan shall comprise at least the following elements</w:t>
      </w:r>
      <w:r w:rsidR="00CC3963">
        <w:t xml:space="preserve"> </w:t>
      </w:r>
      <w:r w:rsidR="00167737">
        <w:t>(</w:t>
      </w:r>
      <w:r w:rsidR="00CC3963">
        <w:t>g</w:t>
      </w:r>
      <w:r w:rsidRPr="004F2B9A">
        <w:t>uidance to inspectors is provided against eac</w:t>
      </w:r>
      <w:r w:rsidR="002C17DC" w:rsidRPr="004F2B9A">
        <w:t xml:space="preserve">h point from (a) to </w:t>
      </w:r>
      <w:r w:rsidR="004F2B9A" w:rsidRPr="004F2B9A">
        <w:t>(h)</w:t>
      </w:r>
      <w:r w:rsidR="00167737">
        <w:t>)</w:t>
      </w:r>
      <w:r w:rsidR="00CC3963">
        <w:t>:</w:t>
      </w:r>
    </w:p>
    <w:p w14:paraId="7D61AB56" w14:textId="07F3E932" w:rsidR="00A04B2D" w:rsidRPr="00CC3963" w:rsidRDefault="00A04B2D" w:rsidP="00167737">
      <w:pPr>
        <w:pStyle w:val="QuoteText"/>
        <w:rPr>
          <w:rFonts w:cstheme="minorHAnsi"/>
          <w:b/>
          <w:bCs/>
        </w:rPr>
      </w:pPr>
      <w:r w:rsidRPr="00CC3963">
        <w:rPr>
          <w:rFonts w:cstheme="minorHAnsi"/>
          <w:bCs/>
        </w:rPr>
        <w:t>(a)</w:t>
      </w:r>
      <w:r w:rsidR="00E755DE">
        <w:rPr>
          <w:rFonts w:cstheme="minorHAnsi"/>
          <w:bCs/>
        </w:rPr>
        <w:t xml:space="preserve"> </w:t>
      </w:r>
      <w:r w:rsidRPr="00CC3963">
        <w:rPr>
          <w:rFonts w:cstheme="minorHAnsi"/>
          <w:bCs/>
        </w:rPr>
        <w:t>Specific allocation of responsibilities for security to competent and qualified persons with appropriate authority to carry out their responsibilities;</w:t>
      </w:r>
    </w:p>
    <w:p w14:paraId="3AA7FF1E" w14:textId="77777777" w:rsidR="00274011" w:rsidRPr="00322EB5" w:rsidRDefault="00274011" w:rsidP="00167737">
      <w:pPr>
        <w:pStyle w:val="F9-Paragraph"/>
      </w:pPr>
      <w:r>
        <w:t>I</w:t>
      </w:r>
      <w:r w:rsidRPr="00322EB5">
        <w:t>nspectors should confirm:</w:t>
      </w:r>
    </w:p>
    <w:p w14:paraId="212F53D8" w14:textId="6BF06B82" w:rsidR="003767CB" w:rsidRDefault="003767CB" w:rsidP="00167737">
      <w:pPr>
        <w:pStyle w:val="Bulletlist1"/>
      </w:pPr>
      <w:r>
        <w:t>An appropriate person or persons has responsibility for the management of security depending on the size of the business.</w:t>
      </w:r>
      <w:r w:rsidR="009067B8">
        <w:t xml:space="preserve"> </w:t>
      </w:r>
      <w:r w:rsidR="00FC28E0">
        <w:t>If there are several sites in the business</w:t>
      </w:r>
      <w:r w:rsidR="004F564A">
        <w:t>, one person may be appointed with overall responsibility and authority for implementation of the security plan(s) with a security co-ordinator or manager at each site.</w:t>
      </w:r>
    </w:p>
    <w:p w14:paraId="11A92353" w14:textId="13BDBDC9" w:rsidR="002F6E22" w:rsidRPr="0050653F" w:rsidRDefault="002F6E22" w:rsidP="00167737">
      <w:pPr>
        <w:pStyle w:val="Bulletlist1"/>
      </w:pPr>
      <w:r w:rsidRPr="00A97203">
        <w:t>The person responsible for security control</w:t>
      </w:r>
      <w:r w:rsidR="00CF1BAE">
        <w:t>s</w:t>
      </w:r>
      <w:r w:rsidRPr="00A97203">
        <w:t xml:space="preserve"> the security plan and share</w:t>
      </w:r>
      <w:r w:rsidR="00CF1BAE">
        <w:t>s</w:t>
      </w:r>
      <w:r w:rsidRPr="00A97203">
        <w:t xml:space="preserve"> information as required within the organisation. Security responsibilities </w:t>
      </w:r>
      <w:r w:rsidR="00CF1BAE">
        <w:t>are</w:t>
      </w:r>
      <w:r w:rsidRPr="00A97203">
        <w:t xml:space="preserve"> documented in the security plan and form part of </w:t>
      </w:r>
      <w:r w:rsidR="006A1965">
        <w:t>the person</w:t>
      </w:r>
      <w:r w:rsidR="00142164">
        <w:t xml:space="preserve">’s </w:t>
      </w:r>
      <w:r w:rsidRPr="00A97203">
        <w:t xml:space="preserve">job role specification or </w:t>
      </w:r>
      <w:r w:rsidR="006A1965">
        <w:t xml:space="preserve">are </w:t>
      </w:r>
      <w:r w:rsidRPr="00A97203">
        <w:t xml:space="preserve">included in </w:t>
      </w:r>
      <w:r w:rsidR="006A1965">
        <w:t xml:space="preserve">the </w:t>
      </w:r>
      <w:r w:rsidRPr="00A97203">
        <w:t>person’s job description.</w:t>
      </w:r>
    </w:p>
    <w:p w14:paraId="6D18359C" w14:textId="77777777" w:rsidR="00D03BA4" w:rsidRPr="00D03BA4" w:rsidRDefault="00D03BA4" w:rsidP="00167737">
      <w:pPr>
        <w:pStyle w:val="QuoteText"/>
      </w:pPr>
      <w:r w:rsidRPr="00D03BA4">
        <w:t>(b)</w:t>
      </w:r>
      <w:r w:rsidRPr="00D03BA4">
        <w:tab/>
        <w:t>Records of dangerous goods or types of dangerous goods concerned;</w:t>
      </w:r>
    </w:p>
    <w:p w14:paraId="01AFA191" w14:textId="77777777" w:rsidR="00D03BA4" w:rsidRPr="00322EB5" w:rsidRDefault="00D03BA4" w:rsidP="00167737">
      <w:pPr>
        <w:pStyle w:val="F9-Paragraph"/>
      </w:pPr>
      <w:r>
        <w:t>I</w:t>
      </w:r>
      <w:r w:rsidRPr="00322EB5">
        <w:t>nspectors should confirm:</w:t>
      </w:r>
    </w:p>
    <w:p w14:paraId="6B487553" w14:textId="6E54D816" w:rsidR="00B9035D" w:rsidRDefault="004270E9" w:rsidP="00167737">
      <w:pPr>
        <w:pStyle w:val="Bulletlist1"/>
      </w:pPr>
      <w:r w:rsidRPr="006543D0">
        <w:t xml:space="preserve">A summary of the types of Class 7 dangerous goods regularly carried </w:t>
      </w:r>
      <w:r w:rsidR="006543D0">
        <w:t>is</w:t>
      </w:r>
      <w:r w:rsidRPr="006543D0">
        <w:t xml:space="preserve"> </w:t>
      </w:r>
      <w:r w:rsidR="00FA4207">
        <w:t xml:space="preserve">included within the security plan, including: the </w:t>
      </w:r>
      <w:r w:rsidRPr="006543D0">
        <w:t xml:space="preserve">radioisotope(s) being transported, </w:t>
      </w:r>
      <w:r w:rsidR="00FA4207">
        <w:t>the</w:t>
      </w:r>
      <w:r w:rsidR="00AF5406">
        <w:t xml:space="preserve"> </w:t>
      </w:r>
      <w:r w:rsidRPr="006543D0">
        <w:t xml:space="preserve">physical and chemical form of the material and the </w:t>
      </w:r>
      <w:r w:rsidR="00BB39A2">
        <w:t>quantity</w:t>
      </w:r>
      <w:r w:rsidRPr="006543D0">
        <w:t xml:space="preserve"> being transported.</w:t>
      </w:r>
      <w:r w:rsidR="009067B8">
        <w:t xml:space="preserve"> </w:t>
      </w:r>
      <w:r w:rsidR="00B9035D">
        <w:t>The summary could include</w:t>
      </w:r>
      <w:r w:rsidRPr="006543D0">
        <w:t xml:space="preserve"> a table which lists the UN </w:t>
      </w:r>
      <w:r w:rsidR="0018709D">
        <w:t>n</w:t>
      </w:r>
      <w:r w:rsidRPr="006543D0">
        <w:t>umbers and shipping names identifying which are high consequence dangerous goods.</w:t>
      </w:r>
      <w:r w:rsidR="009067B8">
        <w:t xml:space="preserve"> </w:t>
      </w:r>
    </w:p>
    <w:p w14:paraId="45AAB829" w14:textId="46499053" w:rsidR="004270E9" w:rsidRDefault="004270E9" w:rsidP="00167737">
      <w:pPr>
        <w:pStyle w:val="Bulletlist1"/>
      </w:pPr>
      <w:r w:rsidRPr="006543D0">
        <w:t xml:space="preserve">A reference to the Dangerous Goods Safety </w:t>
      </w:r>
      <w:r w:rsidR="002B7B46">
        <w:t>Adviser</w:t>
      </w:r>
      <w:r w:rsidRPr="006543D0">
        <w:t xml:space="preserve"> </w:t>
      </w:r>
      <w:r w:rsidR="0065250D">
        <w:t xml:space="preserve">(DGSA) </w:t>
      </w:r>
      <w:r w:rsidRPr="006543D0">
        <w:t>Annual Report could be made, which should include a summary of the dangerous goods moved over the previous 12 months.</w:t>
      </w:r>
      <w:r w:rsidR="009067B8">
        <w:t xml:space="preserve"> </w:t>
      </w:r>
      <w:r w:rsidRPr="006543D0">
        <w:t>The consignor and the carrier retain a copy of the dangerous goods transport document and additional information, for a minimum of three months from the date of carriage</w:t>
      </w:r>
      <w:r w:rsidR="00A12544">
        <w:t xml:space="preserve"> and </w:t>
      </w:r>
      <w:r w:rsidR="00EC1308">
        <w:t xml:space="preserve">where documents are kept electronically </w:t>
      </w:r>
      <w:r w:rsidR="00721A74">
        <w:t>shall be able to reproduce the</w:t>
      </w:r>
      <w:r w:rsidR="007F1C61">
        <w:t xml:space="preserve"> documentation in a printed form</w:t>
      </w:r>
      <w:r w:rsidRPr="006543D0">
        <w:t xml:space="preserve"> in accordance with the requirements of ADR 5.4.4. </w:t>
      </w:r>
    </w:p>
    <w:p w14:paraId="38A0E5BF" w14:textId="77777777" w:rsidR="00775695" w:rsidRDefault="00775695" w:rsidP="00167737">
      <w:pPr>
        <w:pStyle w:val="QuoteText"/>
        <w:sectPr w:rsidR="00775695" w:rsidSect="00B23A5E">
          <w:pgSz w:w="11906" w:h="16838" w:code="9"/>
          <w:pgMar w:top="1440" w:right="1440" w:bottom="1440" w:left="1440" w:header="397" w:footer="397" w:gutter="0"/>
          <w:cols w:space="312"/>
          <w:docGrid w:linePitch="360"/>
        </w:sectPr>
      </w:pPr>
    </w:p>
    <w:p w14:paraId="5DA13E19" w14:textId="4053A26A" w:rsidR="00146E68" w:rsidRPr="00146E68" w:rsidRDefault="00146E68" w:rsidP="00167737">
      <w:pPr>
        <w:pStyle w:val="QuoteText"/>
      </w:pPr>
      <w:r w:rsidRPr="00146E68">
        <w:lastRenderedPageBreak/>
        <w:t>(c)</w:t>
      </w:r>
      <w:r w:rsidR="00167737">
        <w:t xml:space="preserve"> </w:t>
      </w:r>
      <w:r w:rsidRPr="00146E68">
        <w:t>Review of current operations and assessment of security risks, including any stops necessary to the transport operation, the keeping of dangerous goods in the vehicle, tank or container before, during and after the journey and the intermediate temporary storage of dangerous goods during the course of intermodal transfer or transhipment between units as appropriate;</w:t>
      </w:r>
    </w:p>
    <w:p w14:paraId="2ED0286E" w14:textId="743DC81D" w:rsidR="00941E8D" w:rsidRDefault="00941E8D" w:rsidP="00167737">
      <w:pPr>
        <w:pStyle w:val="F9-Paragraph"/>
      </w:pPr>
      <w:r>
        <w:t>Inspectors should confirm:</w:t>
      </w:r>
    </w:p>
    <w:p w14:paraId="222F03EE" w14:textId="26107701" w:rsidR="00D84D99" w:rsidRDefault="00941E8D" w:rsidP="00167737">
      <w:pPr>
        <w:pStyle w:val="Bulletlist1"/>
      </w:pPr>
      <w:r w:rsidRPr="00D84D99">
        <w:t xml:space="preserve">An overview of the current operation </w:t>
      </w:r>
      <w:r w:rsidR="00D84D99">
        <w:t>is</w:t>
      </w:r>
      <w:r w:rsidRPr="00D84D99">
        <w:t xml:space="preserve"> included at the start of the security plan to describe its purpose and scope. This set</w:t>
      </w:r>
      <w:r w:rsidR="00D84D99">
        <w:t>s</w:t>
      </w:r>
      <w:r w:rsidRPr="00D84D99">
        <w:t xml:space="preserve"> out the reasons for the plan, how and why it applies to the business and to the carriage of Class 7 high consequence dangerous goods.</w:t>
      </w:r>
      <w:r w:rsidR="009067B8">
        <w:t xml:space="preserve"> </w:t>
      </w:r>
      <w:r w:rsidRPr="00D84D99">
        <w:t xml:space="preserve"> </w:t>
      </w:r>
      <w:r w:rsidR="00966C32">
        <w:t xml:space="preserve">The plan is regularly reviewed to determine whether </w:t>
      </w:r>
      <w:r w:rsidR="000B6766">
        <w:t>any changes to security procedures are necessary.</w:t>
      </w:r>
    </w:p>
    <w:p w14:paraId="02ABC2D4" w14:textId="7E2F2E35" w:rsidR="00941E8D" w:rsidRDefault="00151B60" w:rsidP="00167737">
      <w:pPr>
        <w:pStyle w:val="Bulletlist1"/>
      </w:pPr>
      <w:r>
        <w:t>A key objective is to reduce the potential risk as far as possible by expediting the carria</w:t>
      </w:r>
      <w:r w:rsidR="00F97DF2">
        <w:t>g</w:t>
      </w:r>
      <w:r>
        <w:t>e and specifically min</w:t>
      </w:r>
      <w:r w:rsidR="00F97DF2">
        <w:t xml:space="preserve">imising </w:t>
      </w:r>
      <w:r w:rsidR="00365B49">
        <w:t xml:space="preserve">or </w:t>
      </w:r>
      <w:r w:rsidR="00F97DF2">
        <w:t>eliminating the time high consequence dangerous goods are stopped on route.</w:t>
      </w:r>
      <w:r w:rsidR="009067B8">
        <w:t xml:space="preserve"> </w:t>
      </w:r>
      <w:r w:rsidR="00F97DF2">
        <w:t xml:space="preserve">For example, eliminating overnight stops or breaks in the journey and minimising </w:t>
      </w:r>
      <w:r w:rsidR="00A2691E">
        <w:t>the time between delivery and collections should be considered.</w:t>
      </w:r>
      <w:r w:rsidR="009067B8">
        <w:t xml:space="preserve"> </w:t>
      </w:r>
      <w:r w:rsidR="00CC3963">
        <w:br/>
      </w:r>
      <w:r w:rsidR="00A2691E">
        <w:t>Additionally,</w:t>
      </w:r>
      <w:r w:rsidR="00941E8D" w:rsidRPr="00D84D99">
        <w:t xml:space="preserve"> whether drivers should be encouraged to keep their cab doors and windows closed and locked throughout the journey</w:t>
      </w:r>
      <w:r w:rsidR="00A2691E">
        <w:t xml:space="preserve"> should be considered</w:t>
      </w:r>
      <w:r w:rsidR="00941E8D" w:rsidRPr="00D84D99">
        <w:t>.</w:t>
      </w:r>
    </w:p>
    <w:p w14:paraId="441BF3C2" w14:textId="0AB22EB1" w:rsidR="002A6F35" w:rsidRPr="002A6F35" w:rsidRDefault="002A6F35" w:rsidP="00167737">
      <w:pPr>
        <w:pStyle w:val="QuoteText"/>
      </w:pPr>
      <w:r w:rsidRPr="002A6F35">
        <w:t>(d)</w:t>
      </w:r>
      <w:r w:rsidR="00167737">
        <w:t xml:space="preserve"> </w:t>
      </w:r>
      <w:r w:rsidRPr="002A6F35">
        <w:t>Clear statement of measures that are to be taken to reduce security risks, commensurate with the responsibilities and duties of the participant, including:</w:t>
      </w:r>
    </w:p>
    <w:p w14:paraId="7F6332C0" w14:textId="77777777" w:rsidR="002A6F35" w:rsidRPr="002A6F35" w:rsidRDefault="002A6F35" w:rsidP="00167737">
      <w:pPr>
        <w:pStyle w:val="QuoteText"/>
        <w:rPr>
          <w:caps/>
        </w:rPr>
      </w:pPr>
      <w:r w:rsidRPr="002A6F35">
        <w:t>- training;</w:t>
      </w:r>
    </w:p>
    <w:p w14:paraId="1B9EED08" w14:textId="77777777" w:rsidR="002A6F35" w:rsidRPr="002A6F35" w:rsidRDefault="002A6F35" w:rsidP="00167737">
      <w:pPr>
        <w:pStyle w:val="QuoteText"/>
      </w:pPr>
      <w:r w:rsidRPr="002A6F35">
        <w:t>- security policies (e.g. response to higher threat conditions, new employee/employment verification, etc.);</w:t>
      </w:r>
    </w:p>
    <w:p w14:paraId="3AF81A5B" w14:textId="77777777" w:rsidR="002A6F35" w:rsidRPr="002A6F35" w:rsidRDefault="002A6F35" w:rsidP="00167737">
      <w:pPr>
        <w:pStyle w:val="QuoteText"/>
      </w:pPr>
      <w:r w:rsidRPr="002A6F35">
        <w:t>- operating practices (e.g. choice/use of routes where known, access to dangerous goods in intermediate temporary storage (as defined in (c)), proximity to vulnerable infrastructure etc.);</w:t>
      </w:r>
    </w:p>
    <w:p w14:paraId="5B17F5B7" w14:textId="77777777" w:rsidR="002A6F35" w:rsidRPr="002A6F35" w:rsidRDefault="002A6F35" w:rsidP="00167737">
      <w:pPr>
        <w:pStyle w:val="QuoteText"/>
      </w:pPr>
      <w:r w:rsidRPr="002A6F35">
        <w:t>- equipment and resources that are to be used to reduce security risks;</w:t>
      </w:r>
    </w:p>
    <w:p w14:paraId="1592A17D" w14:textId="189FFECE" w:rsidR="00C51BEC" w:rsidRDefault="002A6F35" w:rsidP="00167737">
      <w:pPr>
        <w:pStyle w:val="F9-Paragraph"/>
      </w:pPr>
      <w:r>
        <w:t>Inspectors should confirm:</w:t>
      </w:r>
    </w:p>
    <w:p w14:paraId="2BBE79CA" w14:textId="68C17EFF" w:rsidR="004270E9" w:rsidRDefault="008A02D6" w:rsidP="00167737">
      <w:pPr>
        <w:pStyle w:val="Bulletlist1"/>
      </w:pPr>
      <w:r w:rsidRPr="00A97203">
        <w:t>The security plan include</w:t>
      </w:r>
      <w:r>
        <w:t>s</w:t>
      </w:r>
      <w:r w:rsidRPr="00A97203">
        <w:t xml:space="preserve"> the </w:t>
      </w:r>
      <w:r w:rsidR="008722A7">
        <w:t xml:space="preserve">following </w:t>
      </w:r>
      <w:r w:rsidRPr="00A97203">
        <w:t xml:space="preserve">measures </w:t>
      </w:r>
      <w:r w:rsidR="008722A7">
        <w:t>which con</w:t>
      </w:r>
      <w:r w:rsidR="009117B0">
        <w:t xml:space="preserve">tribute to </w:t>
      </w:r>
      <w:r w:rsidRPr="00A97203">
        <w:t>transport security.</w:t>
      </w:r>
      <w:r w:rsidR="009067B8">
        <w:t xml:space="preserve"> </w:t>
      </w:r>
      <w:r w:rsidRPr="00A97203">
        <w:t>The specific instructions and guidance given to drivers and crew plus what specific measures are taken in the event of unplanned or unusual circumstances should be included in this section.</w:t>
      </w:r>
      <w:r w:rsidR="009067B8">
        <w:t xml:space="preserve"> </w:t>
      </w:r>
    </w:p>
    <w:p w14:paraId="3268F077" w14:textId="3AE4FF9E" w:rsidR="0068691C" w:rsidRPr="00CC3963" w:rsidRDefault="0068691C" w:rsidP="00167737">
      <w:pPr>
        <w:pStyle w:val="Bulletlist1"/>
      </w:pPr>
      <w:r w:rsidRPr="00CC3963">
        <w:rPr>
          <w:b/>
          <w:bCs w:val="0"/>
        </w:rPr>
        <w:t>Training</w:t>
      </w:r>
      <w:r w:rsidR="00CC3963">
        <w:rPr>
          <w:b/>
          <w:bCs w:val="0"/>
        </w:rPr>
        <w:t xml:space="preserve"> </w:t>
      </w:r>
      <w:r w:rsidR="00CC3963" w:rsidRPr="00CC3963">
        <w:t>(refer to</w:t>
      </w:r>
      <w:r w:rsidRPr="00CC3963">
        <w:t xml:space="preserve"> section </w:t>
      </w:r>
      <w:r w:rsidR="00CC3963">
        <w:fldChar w:fldCharType="begin"/>
      </w:r>
      <w:r w:rsidR="00CC3963">
        <w:instrText xml:space="preserve"> REF _Ref181715109 \r \h </w:instrText>
      </w:r>
      <w:r w:rsidR="00CC3963">
        <w:fldChar w:fldCharType="separate"/>
      </w:r>
      <w:r w:rsidR="00CC3963">
        <w:rPr>
          <w:cs/>
        </w:rPr>
        <w:t>‎</w:t>
      </w:r>
      <w:r w:rsidR="00CC3963">
        <w:t>2.2</w:t>
      </w:r>
      <w:r w:rsidR="00CC3963">
        <w:fldChar w:fldCharType="end"/>
      </w:r>
      <w:r w:rsidR="00CC3963" w:rsidRPr="00CC3963">
        <w:t>)</w:t>
      </w:r>
      <w:r w:rsidRPr="00CC3963">
        <w:t>.</w:t>
      </w:r>
    </w:p>
    <w:p w14:paraId="1B6255FC" w14:textId="77777777" w:rsidR="00CC3963" w:rsidRDefault="00CC3963" w:rsidP="00167737">
      <w:pPr>
        <w:pStyle w:val="Bulletlist1"/>
        <w:sectPr w:rsidR="00CC3963" w:rsidSect="00B23A5E">
          <w:pgSz w:w="11906" w:h="16838" w:code="9"/>
          <w:pgMar w:top="1440" w:right="1440" w:bottom="1440" w:left="1440" w:header="397" w:footer="397" w:gutter="0"/>
          <w:cols w:space="312"/>
          <w:docGrid w:linePitch="360"/>
        </w:sectPr>
      </w:pPr>
    </w:p>
    <w:p w14:paraId="41D89503" w14:textId="0B9C81AA" w:rsidR="00F50077" w:rsidRDefault="00F50077" w:rsidP="00167737">
      <w:pPr>
        <w:pStyle w:val="Bulletlist1"/>
      </w:pPr>
      <w:r w:rsidRPr="00CC3963">
        <w:rPr>
          <w:b/>
          <w:bCs w:val="0"/>
        </w:rPr>
        <w:lastRenderedPageBreak/>
        <w:t>Security policies</w:t>
      </w:r>
      <w:r>
        <w:t>:</w:t>
      </w:r>
      <w:r w:rsidR="009067B8">
        <w:t xml:space="preserve"> </w:t>
      </w:r>
      <w:r w:rsidR="00C03974" w:rsidRPr="00A97203">
        <w:t xml:space="preserve">A security policy statement </w:t>
      </w:r>
      <w:r w:rsidR="009F320F">
        <w:t xml:space="preserve">is </w:t>
      </w:r>
      <w:r w:rsidR="00C03974" w:rsidRPr="00A97203">
        <w:t>included</w:t>
      </w:r>
      <w:r w:rsidR="0093158F">
        <w:t xml:space="preserve"> in the security plan</w:t>
      </w:r>
      <w:r w:rsidR="00C03974" w:rsidRPr="00A97203">
        <w:t xml:space="preserve">. Depending on the nature of the operation, and potential vulnerabilities, there </w:t>
      </w:r>
      <w:r w:rsidR="0093158F">
        <w:t>are</w:t>
      </w:r>
      <w:r w:rsidR="00C03974" w:rsidRPr="00A97203">
        <w:t xml:space="preserve"> documented </w:t>
      </w:r>
      <w:r w:rsidR="00C03974">
        <w:t xml:space="preserve">and </w:t>
      </w:r>
      <w:r w:rsidR="00C03974" w:rsidRPr="00A97203">
        <w:t xml:space="preserve">predetermined arrangements </w:t>
      </w:r>
      <w:r w:rsidR="00C03974">
        <w:t>for</w:t>
      </w:r>
      <w:r w:rsidR="00C03974" w:rsidRPr="00A97203">
        <w:t xml:space="preserve"> respond</w:t>
      </w:r>
      <w:r w:rsidR="00C03974">
        <w:t>ing</w:t>
      </w:r>
      <w:r w:rsidR="00C03974" w:rsidRPr="00A97203">
        <w:t xml:space="preserve"> to changes in the National </w:t>
      </w:r>
      <w:r w:rsidR="00C03974">
        <w:t>Threat L</w:t>
      </w:r>
      <w:r w:rsidR="00C03974" w:rsidRPr="00A97203">
        <w:t>evels.</w:t>
      </w:r>
      <w:r w:rsidR="009067B8">
        <w:t xml:space="preserve"> </w:t>
      </w:r>
      <w:r w:rsidR="00C03974" w:rsidRPr="00A97203">
        <w:t>The security plan consider</w:t>
      </w:r>
      <w:r w:rsidR="0093158F">
        <w:t>s</w:t>
      </w:r>
      <w:r w:rsidR="00C03974" w:rsidRPr="00A97203">
        <w:t xml:space="preserve"> changes to business or national threat levels.</w:t>
      </w:r>
    </w:p>
    <w:p w14:paraId="0AFE9038" w14:textId="45ED5543" w:rsidR="003A696E" w:rsidRDefault="003A696E" w:rsidP="00167737">
      <w:pPr>
        <w:pStyle w:val="Bulletlist1"/>
      </w:pPr>
      <w:r w:rsidRPr="00CC3963">
        <w:rPr>
          <w:b/>
          <w:bCs w:val="0"/>
        </w:rPr>
        <w:t>Employment checks</w:t>
      </w:r>
      <w:r>
        <w:t xml:space="preserve">: </w:t>
      </w:r>
      <w:r w:rsidR="0001256F">
        <w:t xml:space="preserve">The </w:t>
      </w:r>
      <w:r w:rsidR="00CD3ED1">
        <w:t>security plan documents the policy for pre-employment checks of an</w:t>
      </w:r>
      <w:r w:rsidR="004F7083">
        <w:t>y new employee who will be involved in the transport of high consequence dangerous goods.</w:t>
      </w:r>
      <w:r w:rsidR="009067B8">
        <w:t xml:space="preserve"> </w:t>
      </w:r>
      <w:r w:rsidR="003A76BD">
        <w:t>Verification of original identity documents, licences</w:t>
      </w:r>
      <w:r w:rsidR="00BA1236">
        <w:t xml:space="preserve"> or qualifications and permission to work in the UK are required.</w:t>
      </w:r>
      <w:r w:rsidR="009067B8">
        <w:t xml:space="preserve"> </w:t>
      </w:r>
      <w:r w:rsidR="00A91A2F">
        <w:t xml:space="preserve">Five year employment record checks should be made </w:t>
      </w:r>
      <w:r w:rsidR="00EA3356">
        <w:t>on everyone engaged in the transport of high consequence dangerous goods, typically as part of a routine recruitment process.</w:t>
      </w:r>
    </w:p>
    <w:p w14:paraId="6CABBBB1" w14:textId="2689741F" w:rsidR="009246FE" w:rsidRDefault="009578F2" w:rsidP="00167737">
      <w:pPr>
        <w:pStyle w:val="Bulletlist1"/>
      </w:pPr>
      <w:r w:rsidRPr="00CC3963">
        <w:rPr>
          <w:b/>
          <w:bCs w:val="0"/>
        </w:rPr>
        <w:t>Operating practices</w:t>
      </w:r>
      <w:r>
        <w:t>:</w:t>
      </w:r>
      <w:r w:rsidR="009067B8">
        <w:t xml:space="preserve"> </w:t>
      </w:r>
      <w:r w:rsidR="00914DDB" w:rsidRPr="001925FD">
        <w:t xml:space="preserve">The </w:t>
      </w:r>
      <w:r w:rsidR="00914DDB">
        <w:t>security plan</w:t>
      </w:r>
      <w:r w:rsidR="00914DDB" w:rsidRPr="001925FD">
        <w:t xml:space="preserve"> document</w:t>
      </w:r>
      <w:r w:rsidR="006A5EDE">
        <w:t>s</w:t>
      </w:r>
      <w:r w:rsidR="00914DDB" w:rsidRPr="001925FD">
        <w:t xml:space="preserve"> how </w:t>
      </w:r>
      <w:r w:rsidR="00914DDB">
        <w:t>high consequence dangerous goods</w:t>
      </w:r>
      <w:r w:rsidR="00914DDB" w:rsidRPr="001925FD">
        <w:t xml:space="preserve"> are accepted and the process for determining specific security requirements necessary for a particular movement such as how movements are controlled and monitored to ensure security.</w:t>
      </w:r>
      <w:r w:rsidR="009067B8">
        <w:t xml:space="preserve"> </w:t>
      </w:r>
      <w:r w:rsidR="00914DDB" w:rsidRPr="001925FD">
        <w:t>Additionally, the plan detail</w:t>
      </w:r>
      <w:r w:rsidR="006A5EDE">
        <w:t>s</w:t>
      </w:r>
      <w:r w:rsidR="00914DDB" w:rsidRPr="001925FD">
        <w:t xml:space="preserve"> how any problems with the movement are dealt with, for example security during unplanned </w:t>
      </w:r>
      <w:r w:rsidR="00914DDB">
        <w:t>intermediate stops</w:t>
      </w:r>
      <w:r w:rsidR="0056018C">
        <w:t xml:space="preserve">, how road and rail interfaces are managed at intermodal depots and how </w:t>
      </w:r>
      <w:r w:rsidR="009246FE">
        <w:t>public access to vehicles or trains has been restricted</w:t>
      </w:r>
      <w:r w:rsidR="00914DDB">
        <w:t xml:space="preserve">. </w:t>
      </w:r>
    </w:p>
    <w:p w14:paraId="6185CEE0" w14:textId="425751F9" w:rsidR="00003669" w:rsidRDefault="009246FE" w:rsidP="00167737">
      <w:pPr>
        <w:pStyle w:val="Bulletlist1"/>
      </w:pPr>
      <w:r w:rsidRPr="00CC3963">
        <w:rPr>
          <w:b/>
          <w:bCs w:val="0"/>
        </w:rPr>
        <w:t>Equipment and re</w:t>
      </w:r>
      <w:r w:rsidR="00F25DEF" w:rsidRPr="00CC3963">
        <w:rPr>
          <w:b/>
          <w:bCs w:val="0"/>
        </w:rPr>
        <w:t>sources</w:t>
      </w:r>
      <w:r w:rsidR="00F25DEF">
        <w:t>:</w:t>
      </w:r>
      <w:r w:rsidR="009067B8">
        <w:t xml:space="preserve"> </w:t>
      </w:r>
      <w:r w:rsidR="00003669" w:rsidRPr="00190E9C">
        <w:t>The security plan statement of measures identif</w:t>
      </w:r>
      <w:r w:rsidR="00D65A66">
        <w:t>ies</w:t>
      </w:r>
      <w:r w:rsidR="00003669" w:rsidRPr="00190E9C">
        <w:t xml:space="preserve"> and record</w:t>
      </w:r>
      <w:r w:rsidR="00D65A66">
        <w:t>s</w:t>
      </w:r>
      <w:r w:rsidR="00003669" w:rsidRPr="00190E9C">
        <w:t xml:space="preserve"> the equipment and resources deployed in the security arrangements for </w:t>
      </w:r>
      <w:r w:rsidR="00003669">
        <w:t xml:space="preserve">the transport of </w:t>
      </w:r>
      <w:r w:rsidR="00D65A66">
        <w:t>high consequence dangerous goods</w:t>
      </w:r>
      <w:r w:rsidR="00003669" w:rsidRPr="00190E9C">
        <w:t>.</w:t>
      </w:r>
      <w:r w:rsidR="009067B8">
        <w:t xml:space="preserve"> </w:t>
      </w:r>
      <w:r w:rsidR="00003669" w:rsidRPr="00190E9C">
        <w:t>It is possible that the equipment may not be solely for that purpose, e.g. lighting may be provided for operational safety and CCTV in place for preventing vandalism and criminal activity.</w:t>
      </w:r>
      <w:r w:rsidR="009067B8">
        <w:t xml:space="preserve"> </w:t>
      </w:r>
      <w:r w:rsidR="00A854C9">
        <w:t>R</w:t>
      </w:r>
      <w:r w:rsidR="00003669" w:rsidRPr="00190E9C">
        <w:t xml:space="preserve">esources </w:t>
      </w:r>
      <w:r w:rsidR="00A854C9">
        <w:t xml:space="preserve">that </w:t>
      </w:r>
      <w:r w:rsidR="00003669" w:rsidRPr="00190E9C">
        <w:t xml:space="preserve">are available and </w:t>
      </w:r>
      <w:r w:rsidR="00A854C9">
        <w:t xml:space="preserve">will be </w:t>
      </w:r>
      <w:r w:rsidR="00003669" w:rsidRPr="00190E9C">
        <w:t>utilised when there are necessary breaks in a journey</w:t>
      </w:r>
      <w:r w:rsidR="00A854C9">
        <w:t xml:space="preserve"> should be identified</w:t>
      </w:r>
      <w:r w:rsidR="00003669" w:rsidRPr="00190E9C">
        <w:t>.</w:t>
      </w:r>
    </w:p>
    <w:p w14:paraId="09AD4CF1" w14:textId="4FC5EE2E" w:rsidR="004A6221" w:rsidRDefault="00E23612" w:rsidP="00167737">
      <w:pPr>
        <w:pStyle w:val="QuoteText"/>
      </w:pPr>
      <w:r w:rsidRPr="00E23612">
        <w:t>(e) Effective and up to date procedures for reporting and dealing with security threats, breaches of security or security incidents;</w:t>
      </w:r>
    </w:p>
    <w:p w14:paraId="53D00F44" w14:textId="05F892CD" w:rsidR="0006292C" w:rsidRPr="0006292C" w:rsidRDefault="0006292C" w:rsidP="00167737">
      <w:pPr>
        <w:pStyle w:val="F9-Paragraph"/>
      </w:pPr>
      <w:r w:rsidRPr="0006292C">
        <w:t>Inspectors should confirm:</w:t>
      </w:r>
    </w:p>
    <w:p w14:paraId="2B6D89CA" w14:textId="7A81715F" w:rsidR="00456149" w:rsidRDefault="001D38A5" w:rsidP="00167737">
      <w:pPr>
        <w:pStyle w:val="Bulletlist1"/>
      </w:pPr>
      <w:r w:rsidRPr="001D38A5">
        <w:t xml:space="preserve">The security plan </w:t>
      </w:r>
      <w:r w:rsidR="009F320F">
        <w:t>document</w:t>
      </w:r>
      <w:r>
        <w:t>s</w:t>
      </w:r>
      <w:r w:rsidRPr="001D38A5">
        <w:t xml:space="preserve"> the system or procedures in place for reporting a security incident or a security concern. There </w:t>
      </w:r>
      <w:r w:rsidR="0064556B">
        <w:t>is</w:t>
      </w:r>
      <w:r w:rsidRPr="001D38A5">
        <w:t xml:space="preserve"> an internal procedure to guide staff on what action to take and who they should report to.</w:t>
      </w:r>
      <w:r w:rsidR="009067B8">
        <w:t xml:space="preserve"> </w:t>
      </w:r>
      <w:r w:rsidRPr="001D38A5">
        <w:t xml:space="preserve">Information </w:t>
      </w:r>
      <w:r w:rsidR="0064556B">
        <w:t>is</w:t>
      </w:r>
      <w:r w:rsidRPr="001D38A5">
        <w:t xml:space="preserve"> shared or exchanged with other carriers, consignors, </w:t>
      </w:r>
      <w:r w:rsidR="0064556B">
        <w:t>CAs</w:t>
      </w:r>
      <w:r w:rsidRPr="001D38A5">
        <w:t xml:space="preserve"> as well as Police or Security Services, dependent on the nature of the incident. Th</w:t>
      </w:r>
      <w:r w:rsidR="009B78EA">
        <w:t>e</w:t>
      </w:r>
      <w:r w:rsidRPr="001D38A5">
        <w:t xml:space="preserve"> process </w:t>
      </w:r>
      <w:r w:rsidR="009B78EA">
        <w:t>for reporting is</w:t>
      </w:r>
      <w:r w:rsidRPr="001D38A5">
        <w:t xml:space="preserve"> recorded in the security plan.</w:t>
      </w:r>
      <w:r w:rsidR="009067B8">
        <w:t xml:space="preserve"> </w:t>
      </w:r>
    </w:p>
    <w:p w14:paraId="3F654E6A" w14:textId="77777777" w:rsidR="00F76156" w:rsidRDefault="00F76156" w:rsidP="00167737">
      <w:pPr>
        <w:pStyle w:val="F9-Paragraph"/>
        <w:sectPr w:rsidR="00F76156" w:rsidSect="00B23A5E">
          <w:pgSz w:w="11906" w:h="16838" w:code="9"/>
          <w:pgMar w:top="1440" w:right="1440" w:bottom="1440" w:left="1440" w:header="397" w:footer="397" w:gutter="0"/>
          <w:cols w:space="312"/>
          <w:docGrid w:linePitch="360"/>
        </w:sectPr>
      </w:pPr>
    </w:p>
    <w:p w14:paraId="00B9D24A" w14:textId="1B05B8A0" w:rsidR="009629DF" w:rsidRDefault="009629DF" w:rsidP="00167737">
      <w:pPr>
        <w:pStyle w:val="F9-Paragraph"/>
      </w:pPr>
      <w:r w:rsidRPr="00BE75BE">
        <w:lastRenderedPageBreak/>
        <w:t xml:space="preserve">Inspectors </w:t>
      </w:r>
      <w:r w:rsidR="00AD05AB" w:rsidRPr="00BE75BE">
        <w:t>should note:</w:t>
      </w:r>
    </w:p>
    <w:p w14:paraId="49F319BE" w14:textId="7D41D08B" w:rsidR="001D38A5" w:rsidRDefault="00885131" w:rsidP="00167737">
      <w:pPr>
        <w:pStyle w:val="Bulletlist1"/>
      </w:pPr>
      <w:r>
        <w:t xml:space="preserve">ONR’s procedure for incident reporting </w:t>
      </w:r>
      <w:r w:rsidR="00E63707">
        <w:t>includes incident category TS0</w:t>
      </w:r>
      <w:r w:rsidR="00F36916">
        <w:t xml:space="preserve">2 ‘Theft (actual or attempted) or loss (permanent or temporary) of the Class 7 goods in </w:t>
      </w:r>
      <w:r w:rsidR="002E0927">
        <w:t>carriage</w:t>
      </w:r>
      <w:r w:rsidR="00CC3963">
        <w:t xml:space="preserve"> </w:t>
      </w:r>
      <w:sdt>
        <w:sdtPr>
          <w:id w:val="-1537577640"/>
          <w:citation/>
        </w:sdtPr>
        <w:sdtEndPr/>
        <w:sdtContent>
          <w:r w:rsidR="00CC3963">
            <w:fldChar w:fldCharType="begin"/>
          </w:r>
          <w:r w:rsidR="00CC3963">
            <w:instrText xml:space="preserve"> CITATION ONR30 \l 2057 </w:instrText>
          </w:r>
          <w:r w:rsidR="00CC3963">
            <w:fldChar w:fldCharType="separate"/>
          </w:r>
          <w:r w:rsidR="00CC3963" w:rsidRPr="00CC3963">
            <w:rPr>
              <w:noProof/>
            </w:rPr>
            <w:t>[12]</w:t>
          </w:r>
          <w:r w:rsidR="00CC3963">
            <w:fldChar w:fldCharType="end"/>
          </w:r>
        </w:sdtContent>
      </w:sdt>
      <w:r w:rsidR="002E0927">
        <w:t>.</w:t>
      </w:r>
      <w:r w:rsidR="009067B8">
        <w:t xml:space="preserve"> </w:t>
      </w:r>
      <w:r w:rsidR="001B7D92">
        <w:t>ADR does not require reporting of loss of documentation unless it causes a secondary bre</w:t>
      </w:r>
      <w:r w:rsidR="00084E21">
        <w:t>ach of regulations (for example losing consignment notes during transport or within three months)</w:t>
      </w:r>
      <w:r w:rsidR="00276D21">
        <w:t>.</w:t>
      </w:r>
      <w:r w:rsidR="009067B8">
        <w:t xml:space="preserve"> </w:t>
      </w:r>
      <w:r w:rsidR="003E1E8B">
        <w:t>I</w:t>
      </w:r>
      <w:r w:rsidR="00276D21">
        <w:t xml:space="preserve">nspectors should encourage dutyholders to report </w:t>
      </w:r>
      <w:r w:rsidR="005E6F94">
        <w:t>Class 7 dangerous goods</w:t>
      </w:r>
      <w:r w:rsidR="00747C47">
        <w:t xml:space="preserve"> </w:t>
      </w:r>
      <w:r w:rsidR="005E6F94">
        <w:t xml:space="preserve">transport </w:t>
      </w:r>
      <w:r w:rsidR="00A60BD2">
        <w:t>documentation</w:t>
      </w:r>
      <w:r w:rsidR="00276D21">
        <w:t xml:space="preserve"> loss </w:t>
      </w:r>
      <w:r w:rsidR="00B93747">
        <w:t>as good practice.</w:t>
      </w:r>
    </w:p>
    <w:p w14:paraId="1720A65C" w14:textId="78A32365" w:rsidR="009B78EA" w:rsidRPr="00882CB6" w:rsidRDefault="00882CB6" w:rsidP="00167737">
      <w:pPr>
        <w:pStyle w:val="QuoteText"/>
      </w:pPr>
      <w:r w:rsidRPr="00882CB6">
        <w:t>(f)</w:t>
      </w:r>
      <w:r w:rsidR="00167737">
        <w:t xml:space="preserve"> </w:t>
      </w:r>
      <w:r w:rsidRPr="00882CB6">
        <w:t>Procedures for the evaluation and testing of security plans and procedures for periodic review and update of the plans;</w:t>
      </w:r>
    </w:p>
    <w:p w14:paraId="4FC50015" w14:textId="2494A6A6" w:rsidR="009B78EA" w:rsidRDefault="0006292C" w:rsidP="00167737">
      <w:pPr>
        <w:pStyle w:val="F9-Paragraph"/>
      </w:pPr>
      <w:r>
        <w:t>Inspectors should confirm:</w:t>
      </w:r>
    </w:p>
    <w:p w14:paraId="5641A57D" w14:textId="3C966359" w:rsidR="00C43F5D" w:rsidRDefault="00AA203C" w:rsidP="00167737">
      <w:pPr>
        <w:pStyle w:val="Bulletlist1"/>
      </w:pPr>
      <w:r w:rsidRPr="00D82CDB">
        <w:t xml:space="preserve">The requirement for testing of security plans is </w:t>
      </w:r>
      <w:r w:rsidR="000F557E">
        <w:t>documented, for example within existing quality and management systems.</w:t>
      </w:r>
      <w:r w:rsidR="009067B8">
        <w:t xml:space="preserve"> </w:t>
      </w:r>
      <w:r w:rsidR="00CB0BB0">
        <w:t>ADR does not specify the periodicity at which se</w:t>
      </w:r>
      <w:r w:rsidR="007F1B43">
        <w:t>curity plans should be tested.</w:t>
      </w:r>
      <w:r w:rsidR="009067B8">
        <w:t xml:space="preserve"> </w:t>
      </w:r>
      <w:r w:rsidR="003E1E8B">
        <w:t>I</w:t>
      </w:r>
      <w:r w:rsidR="007F1B43">
        <w:t>nspectors should recommend</w:t>
      </w:r>
      <w:r w:rsidR="00E4431F">
        <w:t xml:space="preserve"> annual</w:t>
      </w:r>
      <w:r w:rsidR="00C8546C">
        <w:t xml:space="preserve"> testing of</w:t>
      </w:r>
      <w:r w:rsidR="007F1B43">
        <w:t xml:space="preserve"> security plans </w:t>
      </w:r>
      <w:r w:rsidR="00C8546C">
        <w:t>is considered good practice</w:t>
      </w:r>
      <w:r w:rsidR="007F1B43">
        <w:t>, in line with testing of emergency plans and arrangements</w:t>
      </w:r>
      <w:r w:rsidR="00277CBE">
        <w:t xml:space="preserve">. </w:t>
      </w:r>
    </w:p>
    <w:p w14:paraId="7704E784" w14:textId="49919ACF" w:rsidR="00597864" w:rsidRDefault="00D81F61" w:rsidP="00167737">
      <w:pPr>
        <w:pStyle w:val="Bulletlist1"/>
      </w:pPr>
      <w:r>
        <w:t xml:space="preserve">Testing procedures </w:t>
      </w:r>
      <w:r w:rsidR="001121A4">
        <w:t>can be extended to include access control or staff vigilance tests at locations where high consequence dangerous goods are stored during transport.</w:t>
      </w:r>
      <w:r w:rsidR="009067B8">
        <w:t xml:space="preserve"> </w:t>
      </w:r>
      <w:r w:rsidR="00C072FB">
        <w:t>Testing of the security plan can be in the form of a desk top exer</w:t>
      </w:r>
      <w:r w:rsidR="00597864">
        <w:t>cise or any other test which adequately tests the security measures in place.</w:t>
      </w:r>
    </w:p>
    <w:p w14:paraId="5DA53ECB" w14:textId="2344D384" w:rsidR="0006292C" w:rsidRDefault="00AB4D67" w:rsidP="00167737">
      <w:pPr>
        <w:pStyle w:val="Bulletlist1"/>
      </w:pPr>
      <w:r>
        <w:t>As well as keeping a record of tests</w:t>
      </w:r>
      <w:r w:rsidR="00B902DA">
        <w:t xml:space="preserve"> and investigating any ‘failures’, i</w:t>
      </w:r>
      <w:r w:rsidR="00AA203C" w:rsidRPr="00D82CDB">
        <w:t>t is good practice to review and</w:t>
      </w:r>
      <w:r w:rsidR="0027684C">
        <w:t>,</w:t>
      </w:r>
      <w:r w:rsidR="00AA203C" w:rsidRPr="00D82CDB">
        <w:t xml:space="preserve"> </w:t>
      </w:r>
      <w:r w:rsidR="0027684C">
        <w:t xml:space="preserve">if necessary’ </w:t>
      </w:r>
      <w:r w:rsidR="00AA203C" w:rsidRPr="00D82CDB">
        <w:t>update security plans on a regular basis, preferably annually, to ensure the accuracy of its content</w:t>
      </w:r>
      <w:r w:rsidR="0005535E">
        <w:t>.</w:t>
      </w:r>
      <w:r w:rsidR="009067B8">
        <w:t xml:space="preserve"> </w:t>
      </w:r>
      <w:r w:rsidR="0005535E">
        <w:t>U</w:t>
      </w:r>
      <w:r w:rsidR="00AA203C" w:rsidRPr="00D82CDB">
        <w:t xml:space="preserve">pdating the security plan following any security incident or test where lessons have been learned </w:t>
      </w:r>
      <w:r w:rsidR="00AA203C">
        <w:t xml:space="preserve">or </w:t>
      </w:r>
      <w:r w:rsidR="00AA203C" w:rsidRPr="00D82CDB">
        <w:t>a change of operations</w:t>
      </w:r>
      <w:r w:rsidR="0005535E" w:rsidRPr="0005535E">
        <w:t xml:space="preserve"> </w:t>
      </w:r>
      <w:r w:rsidR="0005535E">
        <w:t>or in response to an event</w:t>
      </w:r>
      <w:r w:rsidR="008E6C2E">
        <w:t xml:space="preserve"> has be</w:t>
      </w:r>
      <w:r w:rsidR="002D2BEE">
        <w:t>en</w:t>
      </w:r>
      <w:r w:rsidR="008E6C2E">
        <w:t xml:space="preserve"> considered.</w:t>
      </w:r>
    </w:p>
    <w:p w14:paraId="28DEF6BC" w14:textId="5C45C59F" w:rsidR="00A61AF1" w:rsidRPr="00A61AF1" w:rsidRDefault="00A61AF1" w:rsidP="00167737">
      <w:pPr>
        <w:pStyle w:val="QuoteText"/>
      </w:pPr>
      <w:r w:rsidRPr="00A61AF1">
        <w:t>(g)</w:t>
      </w:r>
      <w:r w:rsidR="00167737">
        <w:t xml:space="preserve"> </w:t>
      </w:r>
      <w:r w:rsidRPr="00A61AF1">
        <w:t>Measures to ensure the physical security of transport information contained in the security plan; and</w:t>
      </w:r>
    </w:p>
    <w:p w14:paraId="1C360312" w14:textId="7E985563" w:rsidR="002D2BEE" w:rsidRDefault="00A61AF1" w:rsidP="00167737">
      <w:pPr>
        <w:pStyle w:val="F9-Paragraph"/>
      </w:pPr>
      <w:r>
        <w:t>Inspectors should confirm:</w:t>
      </w:r>
    </w:p>
    <w:p w14:paraId="461BACFB" w14:textId="2731DFD9" w:rsidR="002D2BEE" w:rsidRDefault="001728BA" w:rsidP="00167737">
      <w:pPr>
        <w:pStyle w:val="Bulletlist1"/>
      </w:pPr>
      <w:r w:rsidRPr="00D82CDB">
        <w:t>The security plan state</w:t>
      </w:r>
      <w:r w:rsidR="004C3A24">
        <w:t>s</w:t>
      </w:r>
      <w:r w:rsidRPr="00D82CDB">
        <w:t xml:space="preserve"> how </w:t>
      </w:r>
      <w:r w:rsidR="00571A75">
        <w:t>it</w:t>
      </w:r>
      <w:r w:rsidRPr="00D82CDB">
        <w:t xml:space="preserve"> is protected from unauthorised access</w:t>
      </w:r>
      <w:r w:rsidR="00F76156">
        <w:t>, for example,</w:t>
      </w:r>
      <w:r w:rsidRPr="00D82CDB">
        <w:t xml:space="preserve"> </w:t>
      </w:r>
      <w:r>
        <w:t>h</w:t>
      </w:r>
      <w:r w:rsidRPr="00D82CDB">
        <w:t>eld electronically on a password-protected computer in a location with restricted access.</w:t>
      </w:r>
      <w:r w:rsidR="009067B8">
        <w:t xml:space="preserve"> </w:t>
      </w:r>
      <w:r w:rsidRPr="00D82CDB">
        <w:t xml:space="preserve">If printed, the plan should be kept secure and treated as a sensitive document, only shared with emergency services or the </w:t>
      </w:r>
      <w:r w:rsidR="00571A75">
        <w:t>CA</w:t>
      </w:r>
      <w:r w:rsidRPr="00D82CDB">
        <w:t xml:space="preserve"> on request. Everyone with </w:t>
      </w:r>
      <w:r w:rsidR="00571A75">
        <w:t xml:space="preserve">access to the security plan </w:t>
      </w:r>
      <w:r w:rsidR="009558BC">
        <w:t>is</w:t>
      </w:r>
      <w:r w:rsidRPr="00D82CDB">
        <w:t xml:space="preserve"> aware </w:t>
      </w:r>
      <w:r w:rsidR="003F334D">
        <w:t xml:space="preserve">that </w:t>
      </w:r>
      <w:r w:rsidRPr="00D82CDB">
        <w:t>the information it contains should only be made available on a need to know basis.</w:t>
      </w:r>
    </w:p>
    <w:p w14:paraId="3F133465" w14:textId="77777777" w:rsidR="00167737" w:rsidRDefault="00167737" w:rsidP="00167737">
      <w:pPr>
        <w:pStyle w:val="QuoteText"/>
        <w:sectPr w:rsidR="00167737" w:rsidSect="00B23A5E">
          <w:pgSz w:w="11906" w:h="16838" w:code="9"/>
          <w:pgMar w:top="1440" w:right="1440" w:bottom="1440" w:left="1440" w:header="397" w:footer="397" w:gutter="0"/>
          <w:cols w:space="312"/>
          <w:docGrid w:linePitch="360"/>
        </w:sectPr>
      </w:pPr>
    </w:p>
    <w:p w14:paraId="42E1FD37" w14:textId="0A9EC416" w:rsidR="00095A0C" w:rsidRDefault="00095A0C" w:rsidP="00167737">
      <w:pPr>
        <w:pStyle w:val="QuoteText"/>
      </w:pPr>
      <w:r w:rsidRPr="00095A0C">
        <w:lastRenderedPageBreak/>
        <w:t>(h)</w:t>
      </w:r>
      <w:r w:rsidR="00167737">
        <w:t xml:space="preserve"> </w:t>
      </w:r>
      <w:r w:rsidRPr="00095A0C">
        <w:t>Measures to ensure that the distribution of information relating to the transport operation contained in the security plan is limited to those who need to have it. Such measures shall not preclude the provision of information required elsewhere in ADR.</w:t>
      </w:r>
    </w:p>
    <w:p w14:paraId="6F899589" w14:textId="1163EE4F" w:rsidR="006332B4" w:rsidRPr="00167737" w:rsidRDefault="006332B4" w:rsidP="00167737">
      <w:pPr>
        <w:pStyle w:val="QuoteText"/>
        <w:rPr>
          <w:rFonts w:cstheme="minorHAnsi"/>
          <w:b/>
          <w:bCs/>
        </w:rPr>
      </w:pPr>
      <w:r w:rsidRPr="00167737">
        <w:rPr>
          <w:rFonts w:cstheme="minorHAnsi"/>
          <w:b/>
        </w:rPr>
        <w:t>Note</w:t>
      </w:r>
      <w:r w:rsidRPr="00167737">
        <w:rPr>
          <w:rFonts w:cstheme="minorHAnsi"/>
          <w:bCs/>
        </w:rPr>
        <w:t>: Carriers, consignors and consignees should co-operate with each other and with competent authorities to exchange threat information, apply appropriate security measures and respond to security incidents.</w:t>
      </w:r>
    </w:p>
    <w:p w14:paraId="3BB57B73" w14:textId="7789E4C5" w:rsidR="009558BC" w:rsidRDefault="00095A0C" w:rsidP="00167737">
      <w:pPr>
        <w:pStyle w:val="F9-Paragraph"/>
      </w:pPr>
      <w:r>
        <w:t>Inspectors should confirm:</w:t>
      </w:r>
    </w:p>
    <w:p w14:paraId="72595ED8" w14:textId="22F69111" w:rsidR="00C0721A" w:rsidRDefault="00C0721A" w:rsidP="00167737">
      <w:pPr>
        <w:pStyle w:val="Bulletlist1"/>
      </w:pPr>
      <w:r w:rsidRPr="00D82CDB">
        <w:t xml:space="preserve">The security plan </w:t>
      </w:r>
      <w:r>
        <w:t xml:space="preserve">describes </w:t>
      </w:r>
      <w:r w:rsidR="004B34DF">
        <w:t>how</w:t>
      </w:r>
      <w:r>
        <w:t xml:space="preserve"> </w:t>
      </w:r>
      <w:r w:rsidRPr="00D82CDB">
        <w:t xml:space="preserve">the distribution of information about the dangerous goods transport operations </w:t>
      </w:r>
      <w:r w:rsidR="004B34DF">
        <w:t xml:space="preserve">is restricted </w:t>
      </w:r>
      <w:r w:rsidRPr="00D82CDB">
        <w:t>to only those who need the information.</w:t>
      </w:r>
    </w:p>
    <w:p w14:paraId="25E89C70" w14:textId="6381FCC9" w:rsidR="00980682" w:rsidRDefault="00980682" w:rsidP="00167737">
      <w:pPr>
        <w:pStyle w:val="Bulletlist1"/>
      </w:pPr>
      <w:r>
        <w:t xml:space="preserve">The ADR NOTE is for all participants engaged in the carriage of high consequence dangerous </w:t>
      </w:r>
      <w:r w:rsidR="00FE020C">
        <w:t>goods by road or rail.</w:t>
      </w:r>
      <w:r w:rsidR="009067B8">
        <w:t xml:space="preserve"> </w:t>
      </w:r>
      <w:r w:rsidR="00FE020C">
        <w:t>It also includes all bodies with access to the rail networ</w:t>
      </w:r>
      <w:r w:rsidR="00AE0AC3">
        <w:t xml:space="preserve">k including BTP, Network Rail and </w:t>
      </w:r>
      <w:proofErr w:type="spellStart"/>
      <w:r w:rsidR="00AE0AC3">
        <w:t>DfT.</w:t>
      </w:r>
      <w:proofErr w:type="spellEnd"/>
      <w:r w:rsidR="009067B8">
        <w:t xml:space="preserve"> </w:t>
      </w:r>
      <w:r w:rsidR="00F76156">
        <w:br/>
      </w:r>
      <w:r w:rsidR="000C7441">
        <w:t xml:space="preserve">An internal reporting procedure should be in place to record any security related incidents, which once investigated, </w:t>
      </w:r>
      <w:r w:rsidR="00F12890">
        <w:t>could be shared internally to all sites and cascaded externally through membership of trade organisations, or by attendance at industry forums.</w:t>
      </w:r>
      <w:r w:rsidR="009067B8">
        <w:t xml:space="preserve"> </w:t>
      </w:r>
      <w:r w:rsidR="00F12890">
        <w:t>The need to co-operate also extends to determining and documenting processes and arrangements to exchange information and apply appropriate security.</w:t>
      </w:r>
      <w:r w:rsidR="00FE020C">
        <w:t xml:space="preserve"> </w:t>
      </w:r>
    </w:p>
    <w:p w14:paraId="1620953A" w14:textId="77777777" w:rsidR="00FA1880" w:rsidRDefault="00FA1880" w:rsidP="00167737">
      <w:pPr>
        <w:pStyle w:val="QuoteText"/>
        <w:rPr>
          <w:b/>
          <w:caps/>
        </w:rPr>
      </w:pPr>
      <w:r w:rsidRPr="00FA1880">
        <w:t>ADR 1.10.3.3 - Devices, equipment or arrangements to prevent the theft of the vehicle carrying high consequence dangerous goods (see Table 1.10.3.1.2) or high consequence radioactive material (see 1.10.3.1.3) and its cargo, shall be applied and measures taken to ensure that these are operational and effective at all times. The application of these protective measures shall not jeopardize emergency response.</w:t>
      </w:r>
    </w:p>
    <w:p w14:paraId="6A277919" w14:textId="53B3272A" w:rsidR="00B77658" w:rsidRPr="00FA1880" w:rsidRDefault="00B77658" w:rsidP="00167737">
      <w:pPr>
        <w:pStyle w:val="QuoteText"/>
        <w:rPr>
          <w:b/>
        </w:rPr>
      </w:pPr>
      <w:r w:rsidRPr="00167737">
        <w:rPr>
          <w:b/>
          <w:bCs/>
        </w:rPr>
        <w:t>Note</w:t>
      </w:r>
      <w:r w:rsidRPr="00B77658">
        <w:t>:</w:t>
      </w:r>
      <w:r w:rsidR="009067B8">
        <w:rPr>
          <w:b/>
        </w:rPr>
        <w:t xml:space="preserve"> </w:t>
      </w:r>
      <w:r w:rsidRPr="00B77658">
        <w:t xml:space="preserve"> When appropriate and already fitted, the use of transport telemetry or other tracking methods or devices should be used to monitor the movement of high consequence dangerous goods (see Table 1.10.3.1.2) or high consequence radioactive material (see ADR 1.10.3.1.3).</w:t>
      </w:r>
    </w:p>
    <w:p w14:paraId="2C6071B0" w14:textId="5549ACAF" w:rsidR="007B23F8" w:rsidRDefault="000742BA" w:rsidP="00167737">
      <w:pPr>
        <w:pStyle w:val="F9-Paragraph"/>
      </w:pPr>
      <w:r>
        <w:t>Inspectors should confirm</w:t>
      </w:r>
      <w:r w:rsidR="00B36AF4">
        <w:t>:</w:t>
      </w:r>
    </w:p>
    <w:p w14:paraId="3C7E31C9" w14:textId="2F9521B5" w:rsidR="000742BA" w:rsidRDefault="000742BA" w:rsidP="00167737">
      <w:pPr>
        <w:pStyle w:val="Bulletlist1"/>
      </w:pPr>
      <w:r w:rsidRPr="000742BA">
        <w:t xml:space="preserve">The application of measures to prevent theft </w:t>
      </w:r>
      <w:r>
        <w:t>has</w:t>
      </w:r>
      <w:r w:rsidRPr="000742BA">
        <w:t xml:space="preserve"> be</w:t>
      </w:r>
      <w:r>
        <w:t>en</w:t>
      </w:r>
      <w:r w:rsidRPr="000742BA">
        <w:t xml:space="preserve"> determined by the </w:t>
      </w:r>
      <w:r w:rsidR="00DC2E77">
        <w:t>transport operator</w:t>
      </w:r>
      <w:r w:rsidRPr="000742BA">
        <w:t xml:space="preserve"> </w:t>
      </w:r>
      <w:r w:rsidR="00DC2E77">
        <w:t>with input from</w:t>
      </w:r>
      <w:r w:rsidRPr="000742BA">
        <w:t xml:space="preserve"> consignors. Examples of devices and equipment include </w:t>
      </w:r>
      <w:r w:rsidRPr="00BD366B">
        <w:t xml:space="preserve">locks, seals and tracking devices. </w:t>
      </w:r>
      <w:r w:rsidR="00465CF1" w:rsidRPr="00BD366B">
        <w:t>A</w:t>
      </w:r>
      <w:r w:rsidRPr="00BD366B">
        <w:t xml:space="preserve">dvice </w:t>
      </w:r>
      <w:r w:rsidR="00DC3BCE" w:rsidRPr="00BD366B">
        <w:t xml:space="preserve">has been sought from </w:t>
      </w:r>
      <w:r w:rsidRPr="00BD366B">
        <w:t xml:space="preserve">commercial organisations, </w:t>
      </w:r>
      <w:r w:rsidR="00F14A34" w:rsidRPr="00BD366B">
        <w:t xml:space="preserve">Counter Terrorism Security </w:t>
      </w:r>
      <w:r w:rsidR="002B7B46" w:rsidRPr="00BD366B">
        <w:t>Adviser</w:t>
      </w:r>
      <w:r w:rsidR="00F14A34" w:rsidRPr="00BD366B">
        <w:t xml:space="preserve">s </w:t>
      </w:r>
      <w:r w:rsidR="000D0F9B" w:rsidRPr="00BD366B">
        <w:t>(</w:t>
      </w:r>
      <w:r w:rsidRPr="00BD366B">
        <w:t>CTSAs</w:t>
      </w:r>
      <w:r w:rsidR="000D0F9B" w:rsidRPr="00BD366B">
        <w:t>)</w:t>
      </w:r>
      <w:r w:rsidRPr="00BD366B">
        <w:t xml:space="preserve"> or </w:t>
      </w:r>
      <w:r w:rsidR="000D0F9B" w:rsidRPr="00BD366B">
        <w:t>the</w:t>
      </w:r>
      <w:r w:rsidR="00836FD4" w:rsidRPr="00BD366B">
        <w:t xml:space="preserve"> National Protective Security Authority (NPSA)</w:t>
      </w:r>
      <w:r w:rsidRPr="00BD366B">
        <w:t xml:space="preserve"> </w:t>
      </w:r>
      <w:r w:rsidR="00DC3BCE" w:rsidRPr="00BD366B">
        <w:t>as</w:t>
      </w:r>
      <w:r w:rsidRPr="00BD366B">
        <w:t xml:space="preserve"> appropriate. There </w:t>
      </w:r>
      <w:r w:rsidR="00DC3BCE" w:rsidRPr="00BD366B">
        <w:t>is</w:t>
      </w:r>
      <w:r w:rsidRPr="00BD366B">
        <w:t xml:space="preserve"> a system in place for reporting failures of devices, equipment or arrangements. It is advisable</w:t>
      </w:r>
      <w:r w:rsidRPr="000742BA">
        <w:t xml:space="preserve"> that drivers have a means of communication at all times when carrying high consequence dangerous goods. </w:t>
      </w:r>
    </w:p>
    <w:p w14:paraId="3C585178" w14:textId="104AE724" w:rsidR="007E559E" w:rsidRDefault="007E559E" w:rsidP="00167737">
      <w:pPr>
        <w:pStyle w:val="Bulletlist1"/>
      </w:pPr>
      <w:r>
        <w:lastRenderedPageBreak/>
        <w:t xml:space="preserve">‘Arrangements’ in this context covers the operational procedures that are in place, which </w:t>
      </w:r>
      <w:r w:rsidR="00211789">
        <w:t>may include the deployment of resources to provide surveillance</w:t>
      </w:r>
      <w:r w:rsidR="00FC7BB7">
        <w:t xml:space="preserve">, placing of shipping containers door to door to prevent access, or ensuring specific measures are in place for particularly sensitive goods </w:t>
      </w:r>
      <w:r w:rsidR="000D5C9F">
        <w:t>such as operating non-stop services.</w:t>
      </w:r>
    </w:p>
    <w:p w14:paraId="6907D627" w14:textId="6113B16B" w:rsidR="000570D4" w:rsidRDefault="000570D4" w:rsidP="00167737">
      <w:pPr>
        <w:pStyle w:val="Bulletlist1"/>
      </w:pPr>
      <w:r>
        <w:t>The ADR NOTE</w:t>
      </w:r>
      <w:r w:rsidR="008C6D65">
        <w:t xml:space="preserve"> refers to tracking </w:t>
      </w:r>
      <w:r w:rsidR="00FA2444">
        <w:t>systems, which are widely available for goods vehicles and trailers; fitting such equipment represents best practi</w:t>
      </w:r>
      <w:r w:rsidR="008C782C">
        <w:t>c</w:t>
      </w:r>
      <w:r w:rsidR="00FA2444">
        <w:t>e when carrying high consequence dangerous goods</w:t>
      </w:r>
      <w:r w:rsidR="009067B8">
        <w:t xml:space="preserve"> </w:t>
      </w:r>
      <w:r w:rsidR="00FA2444">
        <w:t xml:space="preserve">It may also be appropriate to </w:t>
      </w:r>
      <w:r w:rsidR="008C782C">
        <w:t>consider tracking the freight or container itself if the good</w:t>
      </w:r>
      <w:r w:rsidR="00D004E4">
        <w:t>s</w:t>
      </w:r>
      <w:r w:rsidR="008C782C">
        <w:t xml:space="preserve"> are particularly sensitive or attractive to thieves.</w:t>
      </w:r>
    </w:p>
    <w:p w14:paraId="73EA446C" w14:textId="242EACB7" w:rsidR="004278BD" w:rsidRPr="00B2090F" w:rsidRDefault="002D3036" w:rsidP="00265767">
      <w:pPr>
        <w:pStyle w:val="QuoteText"/>
        <w:rPr>
          <w:b/>
        </w:rPr>
      </w:pPr>
      <w:r w:rsidRPr="00B2090F">
        <w:t xml:space="preserve">ADR 1.10.4 </w:t>
      </w:r>
      <w:r w:rsidR="00B015FC" w:rsidRPr="00B2090F">
        <w:t>–</w:t>
      </w:r>
      <w:r w:rsidRPr="00B2090F">
        <w:t xml:space="preserve"> </w:t>
      </w:r>
      <w:r w:rsidR="00A43420" w:rsidRPr="00B2090F">
        <w:t>The requirements o</w:t>
      </w:r>
      <w:r w:rsidR="00C32790" w:rsidRPr="00B2090F">
        <w:t xml:space="preserve">f </w:t>
      </w:r>
      <w:r w:rsidRPr="00B2090F">
        <w:t>1.10.1, 1.10.2, 1.10.3 and 8.1.2.1 (d) do not apply when the quantities carried in tanks or in bulk on a transport unit do not exceed those referred to in 1.1.3.6.3. In addition the provisions of this Chapter do not apply to the carriage of UN No. 2912 RADIOACTIVE MATERIAL, LOW SPECIFIC ACTIVITY (LSA-I) and UN No. 2913 RADIOACTIVE MATERIAL, SURFACE CONTAMINATED OBJECTS (SCO-I).</w:t>
      </w:r>
      <w:bookmarkStart w:id="24" w:name="_Ref174534871"/>
      <w:r w:rsidR="00A7605F" w:rsidRPr="00B2090F">
        <w:t>This</w:t>
      </w:r>
      <w:r w:rsidR="004278BD" w:rsidRPr="00B2090F">
        <w:rPr>
          <w:caps/>
        </w:rPr>
        <w:t xml:space="preserve"> ADR provision</w:t>
      </w:r>
      <w:r w:rsidR="004278BD" w:rsidRPr="00B2090F">
        <w:t xml:space="preserve"> relates to specified quantities of radioactive materials referenced in ADR, below which the requirements of these security provisions do not apply.</w:t>
      </w:r>
      <w:bookmarkEnd w:id="24"/>
    </w:p>
    <w:p w14:paraId="4B82D4B3" w14:textId="54E9E18B" w:rsidR="00546458" w:rsidRPr="00B2090F" w:rsidRDefault="00546458" w:rsidP="00167737">
      <w:pPr>
        <w:pStyle w:val="QuoteText"/>
        <w:rPr>
          <w:b/>
        </w:rPr>
      </w:pPr>
      <w:r w:rsidRPr="00B2090F">
        <w:t xml:space="preserve">ADR 1.10.5 - For radioactive material, the provisions of this chapter are deemed to be complied with when the provisions of the </w:t>
      </w:r>
      <w:r w:rsidR="00AF2F34" w:rsidRPr="00B2090F">
        <w:t>“</w:t>
      </w:r>
      <w:r w:rsidR="00B54852" w:rsidRPr="00B2090F">
        <w:t>C</w:t>
      </w:r>
      <w:r w:rsidRPr="00B2090F">
        <w:t xml:space="preserve">onvention on </w:t>
      </w:r>
      <w:r w:rsidR="00B54852" w:rsidRPr="00B2090F">
        <w:t>P</w:t>
      </w:r>
      <w:r w:rsidRPr="00B2090F">
        <w:t xml:space="preserve">hysical </w:t>
      </w:r>
      <w:r w:rsidR="00B54852" w:rsidRPr="00B2090F">
        <w:t>P</w:t>
      </w:r>
      <w:r w:rsidRPr="00B2090F">
        <w:t xml:space="preserve">rotection of </w:t>
      </w:r>
      <w:r w:rsidR="00B54852" w:rsidRPr="00B2090F">
        <w:t>N</w:t>
      </w:r>
      <w:r w:rsidRPr="00B2090F">
        <w:t xml:space="preserve">uclear </w:t>
      </w:r>
      <w:r w:rsidR="00B54852" w:rsidRPr="00B2090F">
        <w:t>M</w:t>
      </w:r>
      <w:r w:rsidRPr="00B2090F">
        <w:t>aterial</w:t>
      </w:r>
      <w:r w:rsidR="00AF2F34" w:rsidRPr="00B2090F">
        <w:t>”</w:t>
      </w:r>
      <w:r w:rsidRPr="00B2090F">
        <w:t xml:space="preserve"> </w:t>
      </w:r>
      <w:sdt>
        <w:sdtPr>
          <w:id w:val="920447623"/>
          <w:citation/>
        </w:sdtPr>
        <w:sdtEndPr/>
        <w:sdtContent>
          <w:r w:rsidR="00052425" w:rsidRPr="00B2090F">
            <w:fldChar w:fldCharType="begin"/>
          </w:r>
          <w:r w:rsidR="00B36AF4" w:rsidRPr="00B2090F">
            <w:instrText xml:space="preserve">CITATION IAE79 \l 2057 </w:instrText>
          </w:r>
          <w:r w:rsidR="00052425" w:rsidRPr="00B2090F">
            <w:fldChar w:fldCharType="separate"/>
          </w:r>
          <w:r w:rsidR="00B36AF4" w:rsidRPr="00B2090F">
            <w:rPr>
              <w:noProof/>
            </w:rPr>
            <w:t>[12]</w:t>
          </w:r>
          <w:r w:rsidR="00052425" w:rsidRPr="00B2090F">
            <w:fldChar w:fldCharType="end"/>
          </w:r>
        </w:sdtContent>
      </w:sdt>
      <w:r w:rsidR="00052425" w:rsidRPr="00B2090F">
        <w:t xml:space="preserve"> </w:t>
      </w:r>
      <w:r w:rsidRPr="00B2090F">
        <w:t xml:space="preserve">and the IAEA circular on </w:t>
      </w:r>
      <w:r w:rsidR="004D7B52" w:rsidRPr="00B2090F">
        <w:br/>
      </w:r>
      <w:r w:rsidRPr="00B2090F">
        <w:t xml:space="preserve">“The Physical Protection of Nuclear Material and Nuclear Facilities” </w:t>
      </w:r>
      <w:sdt>
        <w:sdtPr>
          <w:id w:val="-1880151823"/>
          <w:citation/>
        </w:sdtPr>
        <w:sdtEndPr/>
        <w:sdtContent>
          <w:r w:rsidR="00AF2F34" w:rsidRPr="00B2090F">
            <w:fldChar w:fldCharType="begin"/>
          </w:r>
          <w:r w:rsidR="00AF2F34" w:rsidRPr="00B2090F">
            <w:instrText xml:space="preserve"> CITATION IAE115 \l 2057 </w:instrText>
          </w:r>
          <w:r w:rsidR="00AF2F34" w:rsidRPr="00B2090F">
            <w:fldChar w:fldCharType="separate"/>
          </w:r>
          <w:r w:rsidR="00AF2F34" w:rsidRPr="00B2090F">
            <w:rPr>
              <w:noProof/>
            </w:rPr>
            <w:t>[13]</w:t>
          </w:r>
          <w:r w:rsidR="00AF2F34" w:rsidRPr="00B2090F">
            <w:fldChar w:fldCharType="end"/>
          </w:r>
        </w:sdtContent>
      </w:sdt>
      <w:r w:rsidR="00D857F6" w:rsidRPr="00B2090F">
        <w:t xml:space="preserve"> </w:t>
      </w:r>
      <w:r w:rsidRPr="00B2090F">
        <w:t>are applied.</w:t>
      </w:r>
    </w:p>
    <w:p w14:paraId="1CACF92C" w14:textId="28D0C511" w:rsidR="00167737" w:rsidRPr="00B2090F" w:rsidRDefault="00A7605F" w:rsidP="00265767">
      <w:pPr>
        <w:pStyle w:val="F9-Paragraph"/>
      </w:pPr>
      <w:r w:rsidRPr="00B2090F">
        <w:t>This</w:t>
      </w:r>
      <w:r w:rsidRPr="00B2090F">
        <w:rPr>
          <w:caps/>
        </w:rPr>
        <w:t xml:space="preserve"> ADR provision</w:t>
      </w:r>
      <w:r w:rsidRPr="00B2090F">
        <w:t xml:space="preserve"> confirms the </w:t>
      </w:r>
      <w:r w:rsidR="008343C3" w:rsidRPr="00B2090F">
        <w:t>security provisions of ADR are deemed to be complied with when the provisions of the convention on physical protection of nuclear material and the IAEA circular on “The Physical Protection of Nuclear Material and Nuclear Facilities” are applied.</w:t>
      </w:r>
      <w:r w:rsidR="006461E8" w:rsidRPr="00B2090F">
        <w:t xml:space="preserve"> </w:t>
      </w:r>
      <w:r w:rsidR="00B36AF4" w:rsidRPr="00B2090F">
        <w:br/>
      </w:r>
      <w:r w:rsidR="006461E8" w:rsidRPr="00B2090F">
        <w:t>ONR</w:t>
      </w:r>
      <w:r w:rsidR="00B36AF4" w:rsidRPr="00B2090F">
        <w:t>’s</w:t>
      </w:r>
      <w:r w:rsidR="006461E8" w:rsidRPr="00B2090F">
        <w:t xml:space="preserve"> </w:t>
      </w:r>
      <w:r w:rsidR="00530AD0" w:rsidRPr="00B2090F">
        <w:t>Security Assessment Principles (</w:t>
      </w:r>
      <w:proofErr w:type="spellStart"/>
      <w:r w:rsidR="006461E8" w:rsidRPr="00B2090F">
        <w:t>SyAPs</w:t>
      </w:r>
      <w:proofErr w:type="spellEnd"/>
      <w:r w:rsidR="00530AD0" w:rsidRPr="00B2090F">
        <w:t>)</w:t>
      </w:r>
      <w:r w:rsidR="00F27797" w:rsidRPr="00B2090F">
        <w:t xml:space="preserve"> </w:t>
      </w:r>
      <w:r w:rsidR="00FC6335" w:rsidRPr="00B2090F">
        <w:t>address the UK’s approach to compliance with this convention</w:t>
      </w:r>
      <w:r w:rsidR="00B36AF4" w:rsidRPr="00B2090F">
        <w:t xml:space="preserve"> </w:t>
      </w:r>
      <w:sdt>
        <w:sdtPr>
          <w:id w:val="927623823"/>
          <w:citation/>
        </w:sdtPr>
        <w:sdtEndPr/>
        <w:sdtContent>
          <w:r w:rsidR="00B36AF4" w:rsidRPr="00B2090F">
            <w:fldChar w:fldCharType="begin"/>
          </w:r>
          <w:r w:rsidR="00B36AF4" w:rsidRPr="00B2090F">
            <w:instrText xml:space="preserve"> CITATION ONR173 \l 2057 </w:instrText>
          </w:r>
          <w:r w:rsidR="00B36AF4" w:rsidRPr="00B2090F">
            <w:fldChar w:fldCharType="separate"/>
          </w:r>
          <w:r w:rsidR="00B36AF4" w:rsidRPr="00B2090F">
            <w:rPr>
              <w:noProof/>
            </w:rPr>
            <w:t>[14]</w:t>
          </w:r>
          <w:r w:rsidR="00B36AF4" w:rsidRPr="00B2090F">
            <w:fldChar w:fldCharType="end"/>
          </w:r>
        </w:sdtContent>
      </w:sdt>
      <w:r w:rsidR="00FC6335" w:rsidRPr="00B2090F">
        <w:t>, with</w:t>
      </w:r>
      <w:r w:rsidR="00A0523B" w:rsidRPr="00B2090F">
        <w:t xml:space="preserve"> </w:t>
      </w:r>
      <w:proofErr w:type="spellStart"/>
      <w:r w:rsidR="00A0523B" w:rsidRPr="00B2090F">
        <w:t>SyDP</w:t>
      </w:r>
      <w:proofErr w:type="spellEnd"/>
      <w:r w:rsidR="00A0523B" w:rsidRPr="00B2090F">
        <w:t xml:space="preserve"> 6.7 specifically addressing transport off</w:t>
      </w:r>
      <w:r w:rsidR="009F64C6" w:rsidRPr="00B2090F">
        <w:t>-</w:t>
      </w:r>
      <w:r w:rsidR="00A0523B" w:rsidRPr="00B2090F">
        <w:t xml:space="preserve">site. Dutyholders meet the provisions of the convention by </w:t>
      </w:r>
      <w:r w:rsidR="001376FF" w:rsidRPr="00B2090F">
        <w:t xml:space="preserve">complying with the requirements of NISR, </w:t>
      </w:r>
      <w:proofErr w:type="spellStart"/>
      <w:r w:rsidR="001376FF" w:rsidRPr="00B2090F">
        <w:t>SyDP</w:t>
      </w:r>
      <w:proofErr w:type="spellEnd"/>
      <w:r w:rsidR="00396089" w:rsidRPr="00B2090F">
        <w:t xml:space="preserve"> </w:t>
      </w:r>
      <w:r w:rsidR="001376FF" w:rsidRPr="00B2090F">
        <w:t>6.7 and the associated ONR</w:t>
      </w:r>
      <w:r w:rsidR="00B36AF4" w:rsidRPr="00B2090F">
        <w:t xml:space="preserve"> security g</w:t>
      </w:r>
      <w:r w:rsidR="001376FF" w:rsidRPr="00B2090F">
        <w:t>uidance</w:t>
      </w:r>
      <w:r w:rsidR="0015437C" w:rsidRPr="00B2090F">
        <w:t xml:space="preserve"> </w:t>
      </w:r>
      <w:sdt>
        <w:sdtPr>
          <w:id w:val="2021740637"/>
          <w:citation/>
        </w:sdtPr>
        <w:sdtEndPr/>
        <w:sdtContent>
          <w:r w:rsidR="00B36AF4" w:rsidRPr="00B2090F">
            <w:fldChar w:fldCharType="begin"/>
          </w:r>
          <w:r w:rsidR="00B36AF4" w:rsidRPr="00B2090F">
            <w:instrText xml:space="preserve"> CITATION htt4 \l 2057 </w:instrText>
          </w:r>
          <w:r w:rsidR="00B36AF4" w:rsidRPr="00B2090F">
            <w:fldChar w:fldCharType="separate"/>
          </w:r>
          <w:r w:rsidR="00B36AF4" w:rsidRPr="00B2090F">
            <w:rPr>
              <w:noProof/>
            </w:rPr>
            <w:t>[15]</w:t>
          </w:r>
          <w:r w:rsidR="00B36AF4" w:rsidRPr="00B2090F">
            <w:fldChar w:fldCharType="end"/>
          </w:r>
        </w:sdtContent>
      </w:sdt>
      <w:r w:rsidR="004A6A02" w:rsidRPr="00B2090F">
        <w:t>.</w:t>
      </w:r>
    </w:p>
    <w:p w14:paraId="5523B19B" w14:textId="57829B8C" w:rsidR="001912A8" w:rsidRPr="00B2090F" w:rsidRDefault="001912A8" w:rsidP="001912A8">
      <w:pPr>
        <w:pStyle w:val="Heading2"/>
      </w:pPr>
      <w:bookmarkStart w:id="25" w:name="_Toc189558139"/>
      <w:bookmarkStart w:id="26" w:name="_Hlk184388276"/>
      <w:r w:rsidRPr="00B2090F">
        <w:t>Provisions for supervision of vehicles</w:t>
      </w:r>
      <w:bookmarkEnd w:id="25"/>
    </w:p>
    <w:bookmarkEnd w:id="26"/>
    <w:p w14:paraId="39CCC9BB" w14:textId="6ED8BD16" w:rsidR="00E2264A" w:rsidRPr="00B2090F" w:rsidRDefault="00E2264A" w:rsidP="00E2264A">
      <w:pPr>
        <w:pStyle w:val="F9-Paragraph"/>
      </w:pPr>
      <w:r w:rsidRPr="00B2090F">
        <w:t>ADR identif</w:t>
      </w:r>
      <w:r w:rsidR="00611E64" w:rsidRPr="00B2090F">
        <w:t>ies</w:t>
      </w:r>
      <w:r w:rsidRPr="00B2090F">
        <w:t xml:space="preserve"> </w:t>
      </w:r>
      <w:r w:rsidR="005E4E0E" w:rsidRPr="00B2090F">
        <w:t xml:space="preserve">progressively less secure </w:t>
      </w:r>
      <w:r w:rsidRPr="00B2090F">
        <w:t>allowance</w:t>
      </w:r>
      <w:r w:rsidR="005E4E0E" w:rsidRPr="00B2090F">
        <w:t>s</w:t>
      </w:r>
      <w:r w:rsidRPr="00B2090F">
        <w:t xml:space="preserve"> for the supervision of vehicles carrying dangerous goods</w:t>
      </w:r>
      <w:r w:rsidR="00A021E2" w:rsidRPr="00B2090F">
        <w:t xml:space="preserve"> dependant on the situation</w:t>
      </w:r>
      <w:r w:rsidRPr="00B2090F">
        <w:t>. The storage of radioactive material in a vehicle should only be permitted if there is no storage facility (in-transit or otherwise) available. Where a storage facility could be made available/provided</w:t>
      </w:r>
      <w:r w:rsidR="00A021E2" w:rsidRPr="00B2090F">
        <w:t>,</w:t>
      </w:r>
      <w:r w:rsidRPr="00B2090F">
        <w:t xml:space="preserve"> it should be</w:t>
      </w:r>
      <w:r w:rsidR="005E4E0E" w:rsidRPr="00B2090F">
        <w:t xml:space="preserve"> provided and used</w:t>
      </w:r>
      <w:r w:rsidRPr="00B2090F">
        <w:t xml:space="preserve"> in preference to storage in vehicles.</w:t>
      </w:r>
    </w:p>
    <w:p w14:paraId="72ECF909" w14:textId="38978FF1" w:rsidR="005E4E0E" w:rsidRPr="00B2090F" w:rsidRDefault="005E4E0E" w:rsidP="00265767">
      <w:pPr>
        <w:pStyle w:val="F9-Paragraph"/>
      </w:pPr>
      <w:r w:rsidRPr="00B2090F">
        <w:lastRenderedPageBreak/>
        <w:t>If material is stored in vehicles</w:t>
      </w:r>
      <w:r w:rsidR="005D4613" w:rsidRPr="00B2090F">
        <w:t xml:space="preserve"> in a publicly accessible</w:t>
      </w:r>
      <w:r w:rsidR="008E6D2B" w:rsidRPr="00B2090F">
        <w:t>/visible</w:t>
      </w:r>
      <w:r w:rsidR="005D4613" w:rsidRPr="00B2090F">
        <w:t xml:space="preserve"> location </w:t>
      </w:r>
      <w:r w:rsidR="008E6D2B" w:rsidRPr="00B2090F">
        <w:t>(including secure depots</w:t>
      </w:r>
      <w:r w:rsidR="00482526" w:rsidRPr="00B2090F">
        <w:t xml:space="preserve">) then the vehicle must remain marked and </w:t>
      </w:r>
      <w:proofErr w:type="spellStart"/>
      <w:r w:rsidR="00482526" w:rsidRPr="00B2090F">
        <w:t>placarded</w:t>
      </w:r>
      <w:proofErr w:type="spellEnd"/>
      <w:r w:rsidR="00482526" w:rsidRPr="00B2090F">
        <w:t xml:space="preserve"> whilst the material is onboard.</w:t>
      </w:r>
    </w:p>
    <w:p w14:paraId="49CA821A" w14:textId="70F04738" w:rsidR="00F26530" w:rsidRPr="00B2090F" w:rsidRDefault="00611E64" w:rsidP="00F26530">
      <w:pPr>
        <w:pStyle w:val="QuoteText"/>
      </w:pPr>
      <w:bookmarkStart w:id="27" w:name="_Hlk184387286"/>
      <w:r w:rsidRPr="00B2090F">
        <w:t xml:space="preserve">ADR special provision </w:t>
      </w:r>
      <w:r w:rsidR="006117AB" w:rsidRPr="00B2090F">
        <w:t xml:space="preserve">for operation </w:t>
      </w:r>
      <w:r w:rsidRPr="00B2090F">
        <w:t>21 (</w:t>
      </w:r>
      <w:r w:rsidR="00B52D27" w:rsidRPr="00B2090F">
        <w:t>S21</w:t>
      </w:r>
      <w:r w:rsidRPr="00B2090F">
        <w:t>)</w:t>
      </w:r>
      <w:r w:rsidR="00B52D27" w:rsidRPr="00B2090F">
        <w:t xml:space="preserve"> - </w:t>
      </w:r>
      <w:r w:rsidR="00F26530" w:rsidRPr="00B2090F">
        <w:t>The provisions of Chapter 8.4 concerning the supervision of vehicles shall apply to all material, in whatever mass. In addition, these goods shall be subject at all times to supervision to prevent any malicious act and to alert the driver and the competent authorities in the event of loss or fire.</w:t>
      </w:r>
    </w:p>
    <w:p w14:paraId="78EE0BA3" w14:textId="77777777" w:rsidR="00F26530" w:rsidRPr="00B2090F" w:rsidRDefault="00F26530" w:rsidP="00F26530">
      <w:pPr>
        <w:pStyle w:val="QuoteText"/>
      </w:pPr>
      <w:r w:rsidRPr="00B2090F">
        <w:t>However, the provisions of Chapter 8.4 need not be applied where:</w:t>
      </w:r>
    </w:p>
    <w:p w14:paraId="6D92837A" w14:textId="70ECCD82" w:rsidR="00F26530" w:rsidRPr="00B2090F" w:rsidRDefault="00F26530" w:rsidP="00F26530">
      <w:pPr>
        <w:pStyle w:val="QuoteText"/>
      </w:pPr>
      <w:r w:rsidRPr="00B2090F">
        <w:t>(a) The loaded compartment is locked or the packages carried are otherwise protected against illicit unloading; and</w:t>
      </w:r>
    </w:p>
    <w:p w14:paraId="0C342877" w14:textId="4903502A" w:rsidR="001912A8" w:rsidRPr="00B2090F" w:rsidRDefault="00F26530" w:rsidP="00F26530">
      <w:pPr>
        <w:pStyle w:val="QuoteText"/>
      </w:pPr>
      <w:r w:rsidRPr="00B2090F">
        <w:t>(b) The dose rate does not exceed 5μSv/h at any accessible point on the outer surface of the</w:t>
      </w:r>
      <w:r w:rsidR="00D7136C" w:rsidRPr="00B2090F">
        <w:t xml:space="preserve"> </w:t>
      </w:r>
      <w:r w:rsidRPr="00B2090F">
        <w:t>vehicle.</w:t>
      </w:r>
    </w:p>
    <w:p w14:paraId="14881897" w14:textId="0DDC6CA5" w:rsidR="001912A8" w:rsidRPr="00B2090F" w:rsidRDefault="00D7136C" w:rsidP="00D7136C">
      <w:pPr>
        <w:pStyle w:val="QuoteText"/>
      </w:pPr>
      <w:r w:rsidRPr="00B2090F">
        <w:t>In addition, these goods, when subject to the provisions in 1.1.3, shall be supervised in accordance with the security plan in 1.10.3.2 at all times to prevent any malicious act and to alert the driver and the competent authorities in the event of loss or fire.</w:t>
      </w:r>
      <w:sdt>
        <w:sdtPr>
          <w:id w:val="-1669090692"/>
          <w:citation/>
        </w:sdtPr>
        <w:sdtEndPr/>
        <w:sdtContent>
          <w:r w:rsidR="001912A8" w:rsidRPr="00B2090F">
            <w:fldChar w:fldCharType="begin"/>
          </w:r>
          <w:r w:rsidR="001912A8" w:rsidRPr="00B2090F">
            <w:instrText xml:space="preserve"> CITATION Eco23 \l 2057 </w:instrText>
          </w:r>
          <w:r w:rsidR="001912A8" w:rsidRPr="00B2090F">
            <w:fldChar w:fldCharType="separate"/>
          </w:r>
          <w:r w:rsidR="001912A8" w:rsidRPr="00B2090F">
            <w:rPr>
              <w:noProof/>
            </w:rPr>
            <w:t>[4]</w:t>
          </w:r>
          <w:r w:rsidR="001912A8" w:rsidRPr="00B2090F">
            <w:fldChar w:fldCharType="end"/>
          </w:r>
        </w:sdtContent>
      </w:sdt>
    </w:p>
    <w:bookmarkEnd w:id="27"/>
    <w:p w14:paraId="75E3C83A" w14:textId="01FC5E88" w:rsidR="001912A8" w:rsidRPr="00B2090F" w:rsidRDefault="00934A05" w:rsidP="00265767">
      <w:pPr>
        <w:pStyle w:val="F9-Paragraph"/>
      </w:pPr>
      <w:r w:rsidRPr="00B2090F">
        <w:t>Excepted packages or packages</w:t>
      </w:r>
      <w:r w:rsidR="007D2C78" w:rsidRPr="00B2090F">
        <w:t xml:space="preserve"> transported as a WHITE I with a TI of 0 </w:t>
      </w:r>
      <w:r w:rsidRPr="00B2090F">
        <w:t xml:space="preserve">may meet </w:t>
      </w:r>
      <w:r w:rsidR="007D2C78" w:rsidRPr="00B2090F">
        <w:t>th</w:t>
      </w:r>
      <w:r w:rsidR="00AB647F" w:rsidRPr="00B2090F">
        <w:t xml:space="preserve">e criteria of this special provision. However, consideration of the requirement of CDG09 Reg 8 </w:t>
      </w:r>
      <w:r w:rsidR="0074712C" w:rsidRPr="00B2090F">
        <w:t>would still require the packages to be off-loaded and stored in a storage facility i</w:t>
      </w:r>
      <w:r w:rsidR="00611E64" w:rsidRPr="00B2090F">
        <w:t>f</w:t>
      </w:r>
      <w:r w:rsidR="0074712C" w:rsidRPr="00B2090F">
        <w:t xml:space="preserve"> reasonable to do so.</w:t>
      </w:r>
    </w:p>
    <w:p w14:paraId="7032AF4F" w14:textId="4A5DC397" w:rsidR="00BC32AC" w:rsidRPr="00B2090F" w:rsidRDefault="0074712C" w:rsidP="00BC32AC">
      <w:pPr>
        <w:pStyle w:val="QuoteText"/>
      </w:pPr>
      <w:r w:rsidRPr="00B2090F">
        <w:t xml:space="preserve">ADR 8.4.1 - </w:t>
      </w:r>
      <w:r w:rsidR="00BC32AC" w:rsidRPr="00B2090F">
        <w:t>Vehicles carrying dangerous goods in the quantities shown in special provisions S1 (6) and S14 to S24 of Chapter 8.5 for a given substance according to Column (19) of Table A of Chapter 3.2 shall be supervised or alternatively may be parked, unsupervised, in a secure depot or secure factory premises.</w:t>
      </w:r>
    </w:p>
    <w:p w14:paraId="36621B64" w14:textId="7347C58C" w:rsidR="00BC32AC" w:rsidRPr="00B2090F" w:rsidRDefault="00BC32AC" w:rsidP="00BC32AC">
      <w:pPr>
        <w:pStyle w:val="QuoteText"/>
      </w:pPr>
      <w:r w:rsidRPr="00B2090F">
        <w:t>If such facilities are not available, the vehicle, after having been properly secured, may be parked in an isolated position meeting the requirements of (a), (b) or (c) below:</w:t>
      </w:r>
    </w:p>
    <w:p w14:paraId="5A82E475" w14:textId="3022C69D" w:rsidR="00BC32AC" w:rsidRPr="00B2090F" w:rsidRDefault="00BC32AC" w:rsidP="00BC32AC">
      <w:pPr>
        <w:pStyle w:val="QuoteText"/>
      </w:pPr>
      <w:r w:rsidRPr="00B2090F">
        <w:t>(a) A vehicle park supervised by an attendant who has been notified of the nature of the load and the whereabouts of the driver;</w:t>
      </w:r>
    </w:p>
    <w:p w14:paraId="492FC3F7" w14:textId="76E70B78" w:rsidR="00BC32AC" w:rsidRPr="00B2090F" w:rsidRDefault="00BC32AC" w:rsidP="00BC32AC">
      <w:pPr>
        <w:pStyle w:val="QuoteText"/>
      </w:pPr>
      <w:r w:rsidRPr="00B2090F">
        <w:t>(b) A public or private vehicle park where the vehicle is not likely to suffer damage from other vehicles; or</w:t>
      </w:r>
    </w:p>
    <w:p w14:paraId="198516B7" w14:textId="57ED106C" w:rsidR="00BC32AC" w:rsidRPr="00B2090F" w:rsidRDefault="00BC32AC" w:rsidP="00BC32AC">
      <w:pPr>
        <w:pStyle w:val="QuoteText"/>
      </w:pPr>
      <w:r w:rsidRPr="00B2090F">
        <w:t>(c) A suitable open space separated from the public highway and from dwellings, where the public does not normally pass or assemble.</w:t>
      </w:r>
    </w:p>
    <w:p w14:paraId="32AA4F16" w14:textId="7990F838" w:rsidR="0074712C" w:rsidRPr="00B2090F" w:rsidRDefault="00BC32AC" w:rsidP="00BC32AC">
      <w:pPr>
        <w:pStyle w:val="QuoteText"/>
      </w:pPr>
      <w:r w:rsidRPr="00B2090F">
        <w:lastRenderedPageBreak/>
        <w:t xml:space="preserve">The parking facilities permitted in (b) shall be used only if those described in (a) are not available, and those described in (c) may be used only if facilities described in (a) and (b) are not available. </w:t>
      </w:r>
      <w:sdt>
        <w:sdtPr>
          <w:id w:val="-76517406"/>
          <w:citation/>
        </w:sdtPr>
        <w:sdtEndPr/>
        <w:sdtContent>
          <w:r w:rsidR="0074712C" w:rsidRPr="00B2090F">
            <w:fldChar w:fldCharType="begin"/>
          </w:r>
          <w:r w:rsidR="0074712C" w:rsidRPr="00B2090F">
            <w:instrText xml:space="preserve"> CITATION Eco23 \l 2057 </w:instrText>
          </w:r>
          <w:r w:rsidR="0074712C" w:rsidRPr="00B2090F">
            <w:fldChar w:fldCharType="separate"/>
          </w:r>
          <w:r w:rsidR="0074712C" w:rsidRPr="00B2090F">
            <w:rPr>
              <w:noProof/>
            </w:rPr>
            <w:t>[4]</w:t>
          </w:r>
          <w:r w:rsidR="0074712C" w:rsidRPr="00B2090F">
            <w:fldChar w:fldCharType="end"/>
          </w:r>
        </w:sdtContent>
      </w:sdt>
    </w:p>
    <w:p w14:paraId="1C387E68" w14:textId="1F9A1DC3" w:rsidR="00E12715" w:rsidRPr="00B2090F" w:rsidRDefault="00385160" w:rsidP="00265767">
      <w:pPr>
        <w:pStyle w:val="F9-Paragraph"/>
      </w:pPr>
      <w:r w:rsidRPr="00B2090F">
        <w:t xml:space="preserve">The dutyholder should provide justification for the use of any </w:t>
      </w:r>
      <w:r w:rsidR="00E74B6C" w:rsidRPr="00B2090F">
        <w:t>of the alternative options (a, b or c) and should include consideration of CDG09 Reg 8</w:t>
      </w:r>
      <w:r w:rsidR="008F4656" w:rsidRPr="00B2090F">
        <w:t>,</w:t>
      </w:r>
      <w:r w:rsidR="00E74B6C" w:rsidRPr="00B2090F">
        <w:t xml:space="preserve"> </w:t>
      </w:r>
      <w:r w:rsidR="00DD238D" w:rsidRPr="00B2090F">
        <w:t>demonstrating why it would not be reasonable to store the packages in a more secure location than the vehicle.</w:t>
      </w:r>
    </w:p>
    <w:p w14:paraId="729BE37B" w14:textId="6C928D15" w:rsidR="008F4656" w:rsidRPr="00B2090F" w:rsidRDefault="008F4656" w:rsidP="008F4656">
      <w:pPr>
        <w:pStyle w:val="Heading2"/>
      </w:pPr>
      <w:bookmarkStart w:id="28" w:name="_Toc189558140"/>
      <w:r w:rsidRPr="00B2090F">
        <w:t xml:space="preserve">Undeliverable </w:t>
      </w:r>
      <w:r w:rsidR="004E2F0D" w:rsidRPr="00B2090F">
        <w:t>consignments</w:t>
      </w:r>
      <w:bookmarkEnd w:id="28"/>
    </w:p>
    <w:p w14:paraId="13A9FA36" w14:textId="70737115" w:rsidR="007D3B25" w:rsidRPr="00B2090F" w:rsidRDefault="007D3B25" w:rsidP="008F22FE">
      <w:pPr>
        <w:pStyle w:val="QuoteText"/>
      </w:pPr>
      <w:r w:rsidRPr="00B2090F">
        <w:t xml:space="preserve">ADR 7.5.11 </w:t>
      </w:r>
      <w:r w:rsidR="00611E64" w:rsidRPr="00B2090F">
        <w:t xml:space="preserve">special provision for </w:t>
      </w:r>
      <w:r w:rsidR="006117AB" w:rsidRPr="00B2090F">
        <w:t>loading, unloading and handling</w:t>
      </w:r>
      <w:r w:rsidR="00611E64" w:rsidRPr="00B2090F">
        <w:t xml:space="preserve"> </w:t>
      </w:r>
      <w:r w:rsidRPr="00B2090F">
        <w:t xml:space="preserve">CV33 (6) - </w:t>
      </w:r>
      <w:r w:rsidR="008F22FE" w:rsidRPr="00B2090F">
        <w:t>Where a consignment is undeliverable, the consignment shall be placed in a safe location and the competent authority shall be informed as soon as possible and a request made for instructions on further action.</w:t>
      </w:r>
      <w:r w:rsidRPr="00B2090F">
        <w:t xml:space="preserve"> </w:t>
      </w:r>
      <w:sdt>
        <w:sdtPr>
          <w:id w:val="686568868"/>
          <w:citation/>
        </w:sdtPr>
        <w:sdtEndPr/>
        <w:sdtContent>
          <w:r w:rsidRPr="00B2090F">
            <w:fldChar w:fldCharType="begin"/>
          </w:r>
          <w:r w:rsidRPr="00B2090F">
            <w:instrText xml:space="preserve"> CITATION Eco23 \l 2057 </w:instrText>
          </w:r>
          <w:r w:rsidRPr="00B2090F">
            <w:fldChar w:fldCharType="separate"/>
          </w:r>
          <w:r w:rsidRPr="00B2090F">
            <w:rPr>
              <w:noProof/>
            </w:rPr>
            <w:t>[4]</w:t>
          </w:r>
          <w:r w:rsidRPr="00B2090F">
            <w:fldChar w:fldCharType="end"/>
          </w:r>
        </w:sdtContent>
      </w:sdt>
    </w:p>
    <w:p w14:paraId="70D1F4B7" w14:textId="53B54CFB" w:rsidR="00B12C0B" w:rsidRPr="00B2090F" w:rsidRDefault="00BE0756" w:rsidP="00BE0756">
      <w:pPr>
        <w:pStyle w:val="F9-Paragraph"/>
      </w:pPr>
      <w:r w:rsidRPr="00B2090F">
        <w:t>Dutyholders should have</w:t>
      </w:r>
      <w:r w:rsidR="00060B36" w:rsidRPr="00B2090F">
        <w:t>,</w:t>
      </w:r>
      <w:r w:rsidRPr="00B2090F">
        <w:t xml:space="preserve"> </w:t>
      </w:r>
      <w:r w:rsidR="00060B36" w:rsidRPr="00B2090F">
        <w:t>with</w:t>
      </w:r>
      <w:r w:rsidRPr="00B2090F">
        <w:t>in their arrangements</w:t>
      </w:r>
      <w:r w:rsidR="00060B36" w:rsidRPr="00B2090F">
        <w:t>,</w:t>
      </w:r>
      <w:r w:rsidRPr="00B2090F">
        <w:t xml:space="preserve"> a process for dealing with undeliverable </w:t>
      </w:r>
      <w:r w:rsidR="00262C4E" w:rsidRPr="00B2090F">
        <w:t>consignment</w:t>
      </w:r>
      <w:r w:rsidR="00E601B6" w:rsidRPr="00B2090F">
        <w:t>s</w:t>
      </w:r>
      <w:r w:rsidRPr="00B2090F">
        <w:t xml:space="preserve">. For carriers this should include the </w:t>
      </w:r>
      <w:r w:rsidR="007E13CD" w:rsidRPr="00B2090F">
        <w:t xml:space="preserve">ability to contact the consignor and/or consignee in the first instance. </w:t>
      </w:r>
    </w:p>
    <w:p w14:paraId="7FE653F4" w14:textId="4E50784C" w:rsidR="00262C4E" w:rsidRPr="00B2090F" w:rsidRDefault="00262C4E" w:rsidP="00BE0756">
      <w:pPr>
        <w:pStyle w:val="F9-Paragraph"/>
      </w:pPr>
      <w:r w:rsidRPr="00B2090F">
        <w:t xml:space="preserve">Carriers should have processes in place for </w:t>
      </w:r>
      <w:r w:rsidR="00790713" w:rsidRPr="00B2090F">
        <w:t>securing</w:t>
      </w:r>
      <w:r w:rsidR="00E601B6" w:rsidRPr="00B2090F">
        <w:t xml:space="preserve"> consignments</w:t>
      </w:r>
      <w:r w:rsidR="00790713" w:rsidRPr="00B2090F">
        <w:t xml:space="preserve">, and redelivering to the same location, </w:t>
      </w:r>
      <w:r w:rsidR="000A5E80" w:rsidRPr="00B2090F">
        <w:t>where practicable</w:t>
      </w:r>
      <w:r w:rsidR="00111E26" w:rsidRPr="00B2090F">
        <w:t xml:space="preserve">. </w:t>
      </w:r>
    </w:p>
    <w:p w14:paraId="6A2461AC" w14:textId="3FC7D8B9" w:rsidR="004E2F0D" w:rsidRPr="00B2090F" w:rsidRDefault="007E13CD" w:rsidP="00BE0756">
      <w:pPr>
        <w:pStyle w:val="F9-Paragraph"/>
      </w:pPr>
      <w:r w:rsidRPr="00B2090F">
        <w:t xml:space="preserve">Where a consignment needs to be redirected to a different location the consignor should have in place a method by which they can </w:t>
      </w:r>
      <w:r w:rsidR="00A610DC" w:rsidRPr="00B2090F">
        <w:t>issue a new</w:t>
      </w:r>
      <w:r w:rsidR="00B12C0B" w:rsidRPr="00B2090F">
        <w:t>/amended</w:t>
      </w:r>
      <w:r w:rsidR="00A610DC" w:rsidRPr="00B2090F">
        <w:t xml:space="preserve"> </w:t>
      </w:r>
      <w:r w:rsidR="00B12C0B" w:rsidRPr="00B2090F">
        <w:t>transport document with the correct consignee address.</w:t>
      </w:r>
    </w:p>
    <w:p w14:paraId="1680477B" w14:textId="7B68664A" w:rsidR="00B12C0B" w:rsidRPr="00B2090F" w:rsidRDefault="00B12C0B" w:rsidP="00BE0756">
      <w:pPr>
        <w:pStyle w:val="F9-Paragraph"/>
      </w:pPr>
      <w:r w:rsidRPr="00B2090F">
        <w:t xml:space="preserve">Where a consignment is subject to </w:t>
      </w:r>
      <w:r w:rsidR="009A0678" w:rsidRPr="00B2090F">
        <w:t>ADR 1.10.3 security plan requirements the security plan should include specific consideration of the consignment being undeliverable and the actions to be taken to ensure the package is secured</w:t>
      </w:r>
      <w:r w:rsidR="001B753A" w:rsidRPr="00B2090F">
        <w:t>.</w:t>
      </w:r>
    </w:p>
    <w:p w14:paraId="3578C1AB" w14:textId="5791FB71" w:rsidR="001B753A" w:rsidRPr="00B2090F" w:rsidRDefault="001B753A" w:rsidP="00BE0756">
      <w:pPr>
        <w:pStyle w:val="F9-Paragraph"/>
      </w:pPr>
      <w:r w:rsidRPr="00B2090F">
        <w:t xml:space="preserve">If the consignor and/or consignee cannot be contacted and the package cannot be secured by the </w:t>
      </w:r>
      <w:r w:rsidR="00E045E6" w:rsidRPr="00B2090F">
        <w:t xml:space="preserve">carrier or </w:t>
      </w:r>
      <w:r w:rsidR="00C47EE2" w:rsidRPr="00B2090F">
        <w:t>where the carrier requires further advice</w:t>
      </w:r>
      <w:r w:rsidR="00CB0666" w:rsidRPr="00B2090F">
        <w:t xml:space="preserve"> they may contact ONR via the </w:t>
      </w:r>
      <w:r w:rsidR="00D5546B" w:rsidRPr="00B2090F">
        <w:t>contact details provided on the ONR website.</w:t>
      </w:r>
      <w:r w:rsidR="00CA77B2" w:rsidRPr="00B2090F">
        <w:t xml:space="preserve"> The contact number for </w:t>
      </w:r>
      <w:r w:rsidR="00536D02" w:rsidRPr="00B2090F">
        <w:t>“</w:t>
      </w:r>
      <w:r w:rsidR="00CA77B2" w:rsidRPr="00B2090F">
        <w:t>Safety, transport and safeguards incidents</w:t>
      </w:r>
      <w:r w:rsidR="00536D02" w:rsidRPr="00B2090F">
        <w:t>”</w:t>
      </w:r>
      <w:r w:rsidR="00CA77B2" w:rsidRPr="00B2090F">
        <w:t xml:space="preserve"> should be used unless the </w:t>
      </w:r>
      <w:r w:rsidR="00235117" w:rsidRPr="00B2090F">
        <w:t xml:space="preserve">consignment is being transported in accordance with NISR in which case the </w:t>
      </w:r>
      <w:r w:rsidR="00536D02" w:rsidRPr="00B2090F">
        <w:t>“</w:t>
      </w:r>
      <w:r w:rsidR="00235117" w:rsidRPr="00B2090F">
        <w:t>security incident</w:t>
      </w:r>
      <w:r w:rsidR="00536D02" w:rsidRPr="00B2090F">
        <w:t>”</w:t>
      </w:r>
      <w:r w:rsidR="00235117" w:rsidRPr="00B2090F">
        <w:t xml:space="preserve"> number should be used.</w:t>
      </w:r>
    </w:p>
    <w:p w14:paraId="5424407D" w14:textId="3FD678B9" w:rsidR="00D5546B" w:rsidRDefault="00924CE5" w:rsidP="00D5546B">
      <w:pPr>
        <w:pStyle w:val="F9-Paragraph"/>
        <w:numPr>
          <w:ilvl w:val="0"/>
          <w:numId w:val="0"/>
        </w:numPr>
        <w:ind w:left="851"/>
      </w:pPr>
      <w:hyperlink r:id="rId26" w:history="1">
        <w:r w:rsidR="00D5546B" w:rsidRPr="008157EA">
          <w:rPr>
            <w:rStyle w:val="Hyperlink"/>
          </w:rPr>
          <w:t>www.onr.org.uk/about-us/contact-us/notify-onr/</w:t>
        </w:r>
      </w:hyperlink>
    </w:p>
    <w:p w14:paraId="33E2A35B" w14:textId="77777777" w:rsidR="00E12715" w:rsidRDefault="00E12715" w:rsidP="001912A8"/>
    <w:p w14:paraId="2F86C0E2" w14:textId="77777777" w:rsidR="00E12715" w:rsidRDefault="00E12715" w:rsidP="001912A8"/>
    <w:p w14:paraId="5E914435" w14:textId="77777777" w:rsidR="00E12715" w:rsidRPr="001912A8" w:rsidRDefault="00E12715" w:rsidP="00265767">
      <w:pPr>
        <w:sectPr w:rsidR="00E12715" w:rsidRPr="001912A8" w:rsidSect="00B23A5E">
          <w:pgSz w:w="11906" w:h="16838" w:code="9"/>
          <w:pgMar w:top="1440" w:right="1440" w:bottom="1440" w:left="1440" w:header="397" w:footer="397" w:gutter="0"/>
          <w:cols w:space="312"/>
          <w:docGrid w:linePitch="360"/>
        </w:sectPr>
      </w:pPr>
    </w:p>
    <w:bookmarkStart w:id="29" w:name="_Toc189558141" w:displacedByCustomXml="next"/>
    <w:sdt>
      <w:sdtPr>
        <w:rPr>
          <w:color w:val="auto"/>
          <w:sz w:val="24"/>
        </w:rPr>
        <w:id w:val="-2139786149"/>
        <w:docPartObj>
          <w:docPartGallery w:val="Bibliographies"/>
          <w:docPartUnique/>
        </w:docPartObj>
      </w:sdtPr>
      <w:sdtEndPr/>
      <w:sdtContent>
        <w:p w14:paraId="29E13203" w14:textId="52D493E9" w:rsidR="004D7B52" w:rsidRDefault="004D7B52" w:rsidP="004D7B52">
          <w:pPr>
            <w:pStyle w:val="Heading1"/>
            <w:numPr>
              <w:ilvl w:val="0"/>
              <w:numId w:val="0"/>
            </w:numPr>
            <w:ind w:left="851" w:hanging="851"/>
          </w:pPr>
          <w:r>
            <w:t>References</w:t>
          </w:r>
          <w:bookmarkEnd w:id="29"/>
        </w:p>
        <w:sdt>
          <w:sdtPr>
            <w:id w:val="-573587230"/>
            <w:bibliography/>
          </w:sdtPr>
          <w:sdtEndPr/>
          <w:sdtContent>
            <w:p w14:paraId="6338D662" w14:textId="77777777" w:rsidR="004D7B52" w:rsidRDefault="004D7B52">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567"/>
                <w:gridCol w:w="8459"/>
              </w:tblGrid>
              <w:tr w:rsidR="004D7B52" w14:paraId="61AA2561" w14:textId="77777777" w:rsidTr="004D7B52">
                <w:trPr>
                  <w:divId w:val="177238442"/>
                  <w:cantSplit/>
                  <w:tblCellSpacing w:w="15" w:type="dxa"/>
                </w:trPr>
                <w:tc>
                  <w:tcPr>
                    <w:tcW w:w="289" w:type="pct"/>
                    <w:hideMark/>
                  </w:tcPr>
                  <w:p w14:paraId="34CFC0B0" w14:textId="2FA83653" w:rsidR="004D7B52" w:rsidRDefault="004D7B52" w:rsidP="004D7B52">
                    <w:pPr>
                      <w:pStyle w:val="Bibliography"/>
                      <w:spacing w:before="100" w:beforeAutospacing="1" w:after="120"/>
                      <w:rPr>
                        <w:noProof/>
                        <w:szCs w:val="24"/>
                      </w:rPr>
                    </w:pPr>
                    <w:r>
                      <w:rPr>
                        <w:noProof/>
                      </w:rPr>
                      <w:t xml:space="preserve">[1] </w:t>
                    </w:r>
                  </w:p>
                </w:tc>
                <w:tc>
                  <w:tcPr>
                    <w:tcW w:w="4661" w:type="pct"/>
                    <w:hideMark/>
                  </w:tcPr>
                  <w:p w14:paraId="211FF296" w14:textId="77777777" w:rsidR="004D7B52" w:rsidRDefault="004D7B52" w:rsidP="004D7B52">
                    <w:pPr>
                      <w:pStyle w:val="Bibliography"/>
                      <w:spacing w:before="100" w:beforeAutospacing="1" w:after="120"/>
                      <w:rPr>
                        <w:noProof/>
                      </w:rPr>
                    </w:pPr>
                    <w:r>
                      <w:rPr>
                        <w:noProof/>
                      </w:rPr>
                      <w:t>HM Government, “The Carriage of Dangerous Goods and Use of Transportable Pressure Equipment Regulations (CDG) 2009 (UK Statutory Instrument 2009 No. 1348),” 2009. [Online]. Available: https://www.legislation.gov.uk/uksi/2009/1348.</w:t>
                    </w:r>
                  </w:p>
                </w:tc>
              </w:tr>
              <w:tr w:rsidR="004D7B52" w:rsidRPr="000204E3" w14:paraId="50FD87BD" w14:textId="77777777" w:rsidTr="004D7B52">
                <w:trPr>
                  <w:divId w:val="177238442"/>
                  <w:cantSplit/>
                  <w:tblCellSpacing w:w="15" w:type="dxa"/>
                </w:trPr>
                <w:tc>
                  <w:tcPr>
                    <w:tcW w:w="289" w:type="pct"/>
                    <w:hideMark/>
                  </w:tcPr>
                  <w:p w14:paraId="5768DF9D" w14:textId="77777777" w:rsidR="004D7B52" w:rsidRDefault="004D7B52" w:rsidP="004D7B52">
                    <w:pPr>
                      <w:pStyle w:val="Bibliography"/>
                      <w:spacing w:before="100" w:beforeAutospacing="1" w:after="120"/>
                      <w:rPr>
                        <w:noProof/>
                      </w:rPr>
                    </w:pPr>
                    <w:r>
                      <w:rPr>
                        <w:noProof/>
                      </w:rPr>
                      <w:t xml:space="preserve">[2] </w:t>
                    </w:r>
                  </w:p>
                </w:tc>
                <w:tc>
                  <w:tcPr>
                    <w:tcW w:w="4661" w:type="pct"/>
                    <w:hideMark/>
                  </w:tcPr>
                  <w:p w14:paraId="6D578105" w14:textId="77777777" w:rsidR="004D7B52" w:rsidRPr="00836FD4" w:rsidRDefault="004D7B52" w:rsidP="004D7B52">
                    <w:pPr>
                      <w:pStyle w:val="Bibliography"/>
                      <w:spacing w:before="100" w:beforeAutospacing="1" w:after="120"/>
                      <w:rPr>
                        <w:noProof/>
                        <w:lang w:val="fr-FR"/>
                      </w:rPr>
                    </w:pPr>
                    <w:r>
                      <w:rPr>
                        <w:noProof/>
                      </w:rPr>
                      <w:t xml:space="preserve">IAEA, “IAEA Safety Standards - SSR-6 - Regulations for the Safe Transport of Radioactive Material,” 2018. </w:t>
                    </w:r>
                    <w:r w:rsidRPr="00836FD4">
                      <w:rPr>
                        <w:noProof/>
                        <w:lang w:val="fr-FR"/>
                      </w:rPr>
                      <w:t>[Online]. Available: https://www-pub.iaea.org/MTCD/Publications/PDF/PUB1798_web.pdf.</w:t>
                    </w:r>
                  </w:p>
                </w:tc>
              </w:tr>
              <w:tr w:rsidR="004D7B52" w:rsidRPr="000204E3" w14:paraId="7A89A500" w14:textId="77777777" w:rsidTr="004D7B52">
                <w:trPr>
                  <w:divId w:val="177238442"/>
                  <w:cantSplit/>
                  <w:tblCellSpacing w:w="15" w:type="dxa"/>
                </w:trPr>
                <w:tc>
                  <w:tcPr>
                    <w:tcW w:w="289" w:type="pct"/>
                    <w:hideMark/>
                  </w:tcPr>
                  <w:p w14:paraId="294D3F4B" w14:textId="77777777" w:rsidR="004D7B52" w:rsidRDefault="004D7B52" w:rsidP="004D7B52">
                    <w:pPr>
                      <w:pStyle w:val="Bibliography"/>
                      <w:spacing w:before="100" w:beforeAutospacing="1" w:after="120"/>
                      <w:rPr>
                        <w:noProof/>
                      </w:rPr>
                    </w:pPr>
                    <w:r>
                      <w:rPr>
                        <w:noProof/>
                      </w:rPr>
                      <w:t xml:space="preserve">[3] </w:t>
                    </w:r>
                  </w:p>
                </w:tc>
                <w:tc>
                  <w:tcPr>
                    <w:tcW w:w="4661" w:type="pct"/>
                    <w:hideMark/>
                  </w:tcPr>
                  <w:p w14:paraId="1381EDBA" w14:textId="77777777" w:rsidR="004D7B52" w:rsidRPr="00836FD4" w:rsidRDefault="004D7B52" w:rsidP="004D7B52">
                    <w:pPr>
                      <w:pStyle w:val="Bibliography"/>
                      <w:spacing w:before="100" w:beforeAutospacing="1" w:after="120"/>
                      <w:rPr>
                        <w:noProof/>
                        <w:lang w:val="fr-FR"/>
                      </w:rPr>
                    </w:pPr>
                    <w:r>
                      <w:rPr>
                        <w:noProof/>
                      </w:rPr>
                      <w:t xml:space="preserve">IAEA, “IAEA Safety Standard Specific Safety Guide SSG-26 - Advisory Material for the IAEA Regulations for the Safe Transport of Radioactive Material,” 2018. </w:t>
                    </w:r>
                    <w:r w:rsidRPr="00836FD4">
                      <w:rPr>
                        <w:noProof/>
                        <w:lang w:val="fr-FR"/>
                      </w:rPr>
                      <w:t>[Online]. Available: https://www.iaea.org/publications/14685/advisory-material-for-the-iaea-regulations-for-the-safe-transport-of-radioactive-material-2018-edition.</w:t>
                    </w:r>
                  </w:p>
                </w:tc>
              </w:tr>
              <w:tr w:rsidR="004D7B52" w:rsidRPr="000204E3" w14:paraId="712584C6" w14:textId="77777777" w:rsidTr="004D7B52">
                <w:trPr>
                  <w:divId w:val="177238442"/>
                  <w:cantSplit/>
                  <w:tblCellSpacing w:w="15" w:type="dxa"/>
                </w:trPr>
                <w:tc>
                  <w:tcPr>
                    <w:tcW w:w="289" w:type="pct"/>
                    <w:hideMark/>
                  </w:tcPr>
                  <w:p w14:paraId="0D8BE631" w14:textId="77777777" w:rsidR="004D7B52" w:rsidRDefault="004D7B52" w:rsidP="004D7B52">
                    <w:pPr>
                      <w:pStyle w:val="Bibliography"/>
                      <w:spacing w:before="100" w:beforeAutospacing="1" w:after="120"/>
                      <w:rPr>
                        <w:noProof/>
                      </w:rPr>
                    </w:pPr>
                    <w:r>
                      <w:rPr>
                        <w:noProof/>
                      </w:rPr>
                      <w:t xml:space="preserve">[4] </w:t>
                    </w:r>
                  </w:p>
                </w:tc>
                <w:tc>
                  <w:tcPr>
                    <w:tcW w:w="4661" w:type="pct"/>
                    <w:hideMark/>
                  </w:tcPr>
                  <w:p w14:paraId="4B0A9C93" w14:textId="77777777" w:rsidR="004D7B52" w:rsidRPr="00836FD4" w:rsidRDefault="004D7B52" w:rsidP="004D7B52">
                    <w:pPr>
                      <w:pStyle w:val="Bibliography"/>
                      <w:spacing w:before="100" w:beforeAutospacing="1" w:after="120"/>
                      <w:rPr>
                        <w:noProof/>
                        <w:lang w:val="fr-FR"/>
                      </w:rPr>
                    </w:pPr>
                    <w:r>
                      <w:rPr>
                        <w:noProof/>
                      </w:rPr>
                      <w:t xml:space="preserve">Economic Commission for Europe, “ADR 2023 - Agreement concerning the International Carriage of Dangerous Goods by Road,” 1 January 2023. </w:t>
                    </w:r>
                    <w:r w:rsidRPr="00836FD4">
                      <w:rPr>
                        <w:noProof/>
                        <w:lang w:val="fr-FR"/>
                      </w:rPr>
                      <w:t>[Online]. Available: https://unece.org/transport/standards/transport/dangerous-goods/adr-2023-agreement-concerning-international-carriage.</w:t>
                    </w:r>
                  </w:p>
                </w:tc>
              </w:tr>
              <w:tr w:rsidR="004D7B52" w:rsidRPr="000204E3" w14:paraId="3FAEE6C5" w14:textId="77777777" w:rsidTr="004D7B52">
                <w:trPr>
                  <w:divId w:val="177238442"/>
                  <w:cantSplit/>
                  <w:tblCellSpacing w:w="15" w:type="dxa"/>
                </w:trPr>
                <w:tc>
                  <w:tcPr>
                    <w:tcW w:w="289" w:type="pct"/>
                    <w:hideMark/>
                  </w:tcPr>
                  <w:p w14:paraId="476383CF" w14:textId="77777777" w:rsidR="004D7B52" w:rsidRDefault="004D7B52" w:rsidP="004D7B52">
                    <w:pPr>
                      <w:pStyle w:val="Bibliography"/>
                      <w:spacing w:before="100" w:beforeAutospacing="1" w:after="120"/>
                      <w:rPr>
                        <w:noProof/>
                      </w:rPr>
                    </w:pPr>
                    <w:r>
                      <w:rPr>
                        <w:noProof/>
                      </w:rPr>
                      <w:t xml:space="preserve">[5] </w:t>
                    </w:r>
                  </w:p>
                </w:tc>
                <w:tc>
                  <w:tcPr>
                    <w:tcW w:w="4661" w:type="pct"/>
                    <w:hideMark/>
                  </w:tcPr>
                  <w:p w14:paraId="4FC47AFC" w14:textId="77777777" w:rsidR="004D7B52" w:rsidRPr="00836FD4" w:rsidRDefault="004D7B52" w:rsidP="004D7B52">
                    <w:pPr>
                      <w:pStyle w:val="Bibliography"/>
                      <w:spacing w:before="100" w:beforeAutospacing="1" w:after="120"/>
                      <w:rPr>
                        <w:noProof/>
                        <w:lang w:val="fr-FR"/>
                      </w:rPr>
                    </w:pPr>
                    <w:r>
                      <w:rPr>
                        <w:noProof/>
                      </w:rPr>
                      <w:t xml:space="preserve">EU, “Convention concerning International Carriage by Rail (COTIF) - Appendix C: The Regulation concerning the International Carriage of Dangerous Goods by Rail (RID),” 1 January 2023. </w:t>
                    </w:r>
                    <w:r w:rsidRPr="00836FD4">
                      <w:rPr>
                        <w:noProof/>
                        <w:lang w:val="fr-FR"/>
                      </w:rPr>
                      <w:t>[Online]. Available: https://otif.org/fileadmin/new/3-Reference-Text/3B-RID/RID_2023_e_30_June_2023.pdf.</w:t>
                    </w:r>
                  </w:p>
                </w:tc>
              </w:tr>
              <w:tr w:rsidR="004D7B52" w14:paraId="36EE3937" w14:textId="77777777" w:rsidTr="004D7B52">
                <w:trPr>
                  <w:divId w:val="177238442"/>
                  <w:cantSplit/>
                  <w:tblCellSpacing w:w="15" w:type="dxa"/>
                </w:trPr>
                <w:tc>
                  <w:tcPr>
                    <w:tcW w:w="289" w:type="pct"/>
                    <w:hideMark/>
                  </w:tcPr>
                  <w:p w14:paraId="33D7E983" w14:textId="77777777" w:rsidR="004D7B52" w:rsidRDefault="004D7B52" w:rsidP="004D7B52">
                    <w:pPr>
                      <w:pStyle w:val="Bibliography"/>
                      <w:spacing w:before="100" w:beforeAutospacing="1" w:after="120"/>
                      <w:rPr>
                        <w:noProof/>
                      </w:rPr>
                    </w:pPr>
                    <w:r>
                      <w:rPr>
                        <w:noProof/>
                      </w:rPr>
                      <w:t xml:space="preserve">[6] </w:t>
                    </w:r>
                  </w:p>
                </w:tc>
                <w:tc>
                  <w:tcPr>
                    <w:tcW w:w="4661" w:type="pct"/>
                    <w:hideMark/>
                  </w:tcPr>
                  <w:p w14:paraId="7D26072D" w14:textId="77777777" w:rsidR="004D7B52" w:rsidRDefault="004D7B52" w:rsidP="004D7B52">
                    <w:pPr>
                      <w:pStyle w:val="Bibliography"/>
                      <w:spacing w:before="100" w:beforeAutospacing="1" w:after="120"/>
                      <w:rPr>
                        <w:noProof/>
                      </w:rPr>
                    </w:pPr>
                    <w:r>
                      <w:rPr>
                        <w:noProof/>
                      </w:rPr>
                      <w:t>ONR, “TD-TCA-GD-002 - Security guidance on the carriage of Class 7 radioactive material”.</w:t>
                    </w:r>
                  </w:p>
                </w:tc>
              </w:tr>
              <w:tr w:rsidR="004D7B52" w:rsidRPr="000204E3" w14:paraId="6CCBF10A" w14:textId="77777777" w:rsidTr="004D7B52">
                <w:trPr>
                  <w:divId w:val="177238442"/>
                  <w:cantSplit/>
                  <w:tblCellSpacing w:w="15" w:type="dxa"/>
                </w:trPr>
                <w:tc>
                  <w:tcPr>
                    <w:tcW w:w="289" w:type="pct"/>
                    <w:hideMark/>
                  </w:tcPr>
                  <w:p w14:paraId="6C15D429" w14:textId="77777777" w:rsidR="004D7B52" w:rsidRDefault="004D7B52" w:rsidP="004D7B52">
                    <w:pPr>
                      <w:pStyle w:val="Bibliography"/>
                      <w:spacing w:before="100" w:beforeAutospacing="1" w:after="120"/>
                      <w:rPr>
                        <w:noProof/>
                      </w:rPr>
                    </w:pPr>
                    <w:r>
                      <w:rPr>
                        <w:noProof/>
                      </w:rPr>
                      <w:t xml:space="preserve">[7] </w:t>
                    </w:r>
                  </w:p>
                </w:tc>
                <w:tc>
                  <w:tcPr>
                    <w:tcW w:w="4661" w:type="pct"/>
                    <w:hideMark/>
                  </w:tcPr>
                  <w:p w14:paraId="1C79194A" w14:textId="77777777" w:rsidR="004D7B52" w:rsidRPr="00836FD4" w:rsidRDefault="004D7B52" w:rsidP="004D7B52">
                    <w:pPr>
                      <w:pStyle w:val="Bibliography"/>
                      <w:spacing w:before="100" w:beforeAutospacing="1" w:after="120"/>
                      <w:rPr>
                        <w:noProof/>
                        <w:lang w:val="fr-FR"/>
                      </w:rPr>
                    </w:pPr>
                    <w:r>
                      <w:rPr>
                        <w:noProof/>
                      </w:rPr>
                      <w:t xml:space="preserve">DfT, “Security requirements for moving dangerous goods by road and rail,” 7 August 2024. </w:t>
                    </w:r>
                    <w:r w:rsidRPr="00836FD4">
                      <w:rPr>
                        <w:noProof/>
                        <w:lang w:val="fr-FR"/>
                      </w:rPr>
                      <w:t>[Online]. Available: https://www.gov.uk/government/publications/security-requirements-for-moving-dangerous-goods-by-road-and-rail/security-requirements-for-moving-dangerous-goods-by-road-and-rail.</w:t>
                    </w:r>
                  </w:p>
                </w:tc>
              </w:tr>
              <w:tr w:rsidR="004D7B52" w:rsidRPr="000204E3" w14:paraId="2FDC27FE" w14:textId="77777777" w:rsidTr="004D7B52">
                <w:trPr>
                  <w:divId w:val="177238442"/>
                  <w:cantSplit/>
                  <w:tblCellSpacing w:w="15" w:type="dxa"/>
                </w:trPr>
                <w:tc>
                  <w:tcPr>
                    <w:tcW w:w="289" w:type="pct"/>
                    <w:hideMark/>
                  </w:tcPr>
                  <w:p w14:paraId="66EAFF92" w14:textId="77777777" w:rsidR="004D7B52" w:rsidRDefault="004D7B52" w:rsidP="004D7B52">
                    <w:pPr>
                      <w:pStyle w:val="Bibliography"/>
                      <w:spacing w:before="100" w:beforeAutospacing="1" w:after="120"/>
                      <w:rPr>
                        <w:noProof/>
                      </w:rPr>
                    </w:pPr>
                    <w:r>
                      <w:rPr>
                        <w:noProof/>
                      </w:rPr>
                      <w:t xml:space="preserve">[8] </w:t>
                    </w:r>
                  </w:p>
                </w:tc>
                <w:tc>
                  <w:tcPr>
                    <w:tcW w:w="4661" w:type="pct"/>
                    <w:hideMark/>
                  </w:tcPr>
                  <w:p w14:paraId="605B7674" w14:textId="77777777" w:rsidR="004D7B52" w:rsidRPr="00836FD4" w:rsidRDefault="004D7B52" w:rsidP="004D7B52">
                    <w:pPr>
                      <w:pStyle w:val="Bibliography"/>
                      <w:spacing w:before="100" w:beforeAutospacing="1" w:after="120"/>
                      <w:rPr>
                        <w:noProof/>
                        <w:lang w:val="fr-FR"/>
                      </w:rPr>
                    </w:pPr>
                    <w:r w:rsidRPr="00836FD4">
                      <w:rPr>
                        <w:noProof/>
                        <w:lang w:val="fr-FR"/>
                      </w:rPr>
                      <w:t>ONR, “ONR-ENF-GD-006 - Enforcement,” [Online]. Available: https://www.onr.org.uk/media/documents/guidance/onr-enf-gd-006.docx.</w:t>
                    </w:r>
                  </w:p>
                </w:tc>
              </w:tr>
              <w:tr w:rsidR="004D7B52" w:rsidRPr="000204E3" w14:paraId="50656B6B" w14:textId="77777777" w:rsidTr="004D7B52">
                <w:trPr>
                  <w:divId w:val="177238442"/>
                  <w:cantSplit/>
                  <w:tblCellSpacing w:w="15" w:type="dxa"/>
                </w:trPr>
                <w:tc>
                  <w:tcPr>
                    <w:tcW w:w="289" w:type="pct"/>
                    <w:hideMark/>
                  </w:tcPr>
                  <w:p w14:paraId="2BF70BAC" w14:textId="77777777" w:rsidR="004D7B52" w:rsidRDefault="004D7B52" w:rsidP="004D7B52">
                    <w:pPr>
                      <w:pStyle w:val="Bibliography"/>
                      <w:spacing w:before="100" w:beforeAutospacing="1" w:after="120"/>
                      <w:rPr>
                        <w:noProof/>
                      </w:rPr>
                    </w:pPr>
                    <w:r>
                      <w:rPr>
                        <w:noProof/>
                      </w:rPr>
                      <w:t xml:space="preserve">[9] </w:t>
                    </w:r>
                  </w:p>
                </w:tc>
                <w:tc>
                  <w:tcPr>
                    <w:tcW w:w="4661" w:type="pct"/>
                    <w:hideMark/>
                  </w:tcPr>
                  <w:p w14:paraId="3F879B81" w14:textId="77777777" w:rsidR="004D7B52" w:rsidRPr="00836FD4" w:rsidRDefault="004D7B52" w:rsidP="004D7B52">
                    <w:pPr>
                      <w:pStyle w:val="Bibliography"/>
                      <w:spacing w:before="100" w:beforeAutospacing="1" w:after="120"/>
                      <w:rPr>
                        <w:noProof/>
                        <w:lang w:val="fr-FR"/>
                      </w:rPr>
                    </w:pPr>
                    <w:r>
                      <w:rPr>
                        <w:noProof/>
                      </w:rPr>
                      <w:t xml:space="preserve">HM Government, “The Nuclear Industries Security Regulations 2003 (NISR),” 2003. </w:t>
                    </w:r>
                    <w:r w:rsidRPr="00836FD4">
                      <w:rPr>
                        <w:noProof/>
                        <w:lang w:val="fr-FR"/>
                      </w:rPr>
                      <w:t>[Online]. Available: https://www.legislation.gov.uk/uksi/2003/403/contents/made.</w:t>
                    </w:r>
                  </w:p>
                </w:tc>
              </w:tr>
              <w:tr w:rsidR="004D7B52" w14:paraId="18FCDEA5" w14:textId="77777777" w:rsidTr="004D7B52">
                <w:trPr>
                  <w:divId w:val="177238442"/>
                  <w:cantSplit/>
                  <w:tblCellSpacing w:w="15" w:type="dxa"/>
                </w:trPr>
                <w:tc>
                  <w:tcPr>
                    <w:tcW w:w="289" w:type="pct"/>
                    <w:hideMark/>
                  </w:tcPr>
                  <w:p w14:paraId="5DD6D39E" w14:textId="77777777" w:rsidR="004D7B52" w:rsidRDefault="004D7B52" w:rsidP="004D7B52">
                    <w:pPr>
                      <w:pStyle w:val="Bibliography"/>
                      <w:spacing w:before="100" w:beforeAutospacing="1" w:after="120"/>
                      <w:rPr>
                        <w:noProof/>
                      </w:rPr>
                    </w:pPr>
                    <w:r>
                      <w:rPr>
                        <w:noProof/>
                      </w:rPr>
                      <w:t xml:space="preserve">[10] </w:t>
                    </w:r>
                  </w:p>
                </w:tc>
                <w:tc>
                  <w:tcPr>
                    <w:tcW w:w="4661" w:type="pct"/>
                    <w:hideMark/>
                  </w:tcPr>
                  <w:p w14:paraId="158135E2" w14:textId="77777777" w:rsidR="004D7B52" w:rsidRDefault="004D7B52" w:rsidP="004D7B52">
                    <w:pPr>
                      <w:pStyle w:val="Bibliography"/>
                      <w:spacing w:before="100" w:beforeAutospacing="1" w:after="120"/>
                      <w:rPr>
                        <w:noProof/>
                      </w:rPr>
                    </w:pPr>
                    <w:r>
                      <w:rPr>
                        <w:noProof/>
                      </w:rPr>
                      <w:t>ONR, “CNSS-SEC-GD-002 - Nuclear Industries Security Regulations 2003 (NISR): Guidance for Inspector”.</w:t>
                    </w:r>
                  </w:p>
                </w:tc>
              </w:tr>
              <w:tr w:rsidR="004D7B52" w:rsidRPr="000204E3" w14:paraId="6A9B6922" w14:textId="77777777" w:rsidTr="004D7B52">
                <w:trPr>
                  <w:divId w:val="177238442"/>
                  <w:cantSplit/>
                  <w:tblCellSpacing w:w="15" w:type="dxa"/>
                </w:trPr>
                <w:tc>
                  <w:tcPr>
                    <w:tcW w:w="289" w:type="pct"/>
                    <w:hideMark/>
                  </w:tcPr>
                  <w:p w14:paraId="37F6149E" w14:textId="77777777" w:rsidR="004D7B52" w:rsidRDefault="004D7B52" w:rsidP="004D7B52">
                    <w:pPr>
                      <w:pStyle w:val="Bibliography"/>
                      <w:spacing w:before="100" w:beforeAutospacing="1" w:after="120"/>
                      <w:rPr>
                        <w:noProof/>
                      </w:rPr>
                    </w:pPr>
                    <w:r>
                      <w:rPr>
                        <w:noProof/>
                      </w:rPr>
                      <w:lastRenderedPageBreak/>
                      <w:t xml:space="preserve">[11] </w:t>
                    </w:r>
                  </w:p>
                </w:tc>
                <w:tc>
                  <w:tcPr>
                    <w:tcW w:w="4661" w:type="pct"/>
                    <w:hideMark/>
                  </w:tcPr>
                  <w:p w14:paraId="7681BF79" w14:textId="77777777" w:rsidR="004D7B52" w:rsidRPr="00836FD4" w:rsidRDefault="004D7B52" w:rsidP="004D7B52">
                    <w:pPr>
                      <w:pStyle w:val="Bibliography"/>
                      <w:spacing w:before="100" w:beforeAutospacing="1" w:after="120"/>
                      <w:rPr>
                        <w:noProof/>
                        <w:lang w:val="fr-FR"/>
                      </w:rPr>
                    </w:pPr>
                    <w:r>
                      <w:rPr>
                        <w:noProof/>
                      </w:rPr>
                      <w:t xml:space="preserve">United Nations - Economic Commission for Europe, “European Agreement concerning the International Carriage of Dangerous Goods by Inland Waterways (ADN),” 1 January 2019. </w:t>
                    </w:r>
                    <w:r w:rsidRPr="00836FD4">
                      <w:rPr>
                        <w:noProof/>
                        <w:lang w:val="fr-FR"/>
                      </w:rPr>
                      <w:t>[Online]. Available: https://unece.org/DAM/trans/danger/publi/adn/ADN2019/ADN_2019_E_Web.pdf.</w:t>
                    </w:r>
                  </w:p>
                </w:tc>
              </w:tr>
              <w:tr w:rsidR="004D7B52" w:rsidRPr="000204E3" w14:paraId="34D31B75" w14:textId="77777777" w:rsidTr="004D7B52">
                <w:trPr>
                  <w:divId w:val="177238442"/>
                  <w:cantSplit/>
                  <w:tblCellSpacing w:w="15" w:type="dxa"/>
                </w:trPr>
                <w:tc>
                  <w:tcPr>
                    <w:tcW w:w="289" w:type="pct"/>
                    <w:hideMark/>
                  </w:tcPr>
                  <w:p w14:paraId="671D3802" w14:textId="77777777" w:rsidR="004D7B52" w:rsidRDefault="004D7B52" w:rsidP="004D7B52">
                    <w:pPr>
                      <w:pStyle w:val="Bibliography"/>
                      <w:spacing w:before="100" w:beforeAutospacing="1" w:after="120"/>
                      <w:rPr>
                        <w:noProof/>
                      </w:rPr>
                    </w:pPr>
                    <w:r>
                      <w:rPr>
                        <w:noProof/>
                      </w:rPr>
                      <w:t xml:space="preserve">[12] </w:t>
                    </w:r>
                  </w:p>
                </w:tc>
                <w:tc>
                  <w:tcPr>
                    <w:tcW w:w="4661" w:type="pct"/>
                    <w:hideMark/>
                  </w:tcPr>
                  <w:p w14:paraId="66FA8BD3" w14:textId="77777777" w:rsidR="004D7B52" w:rsidRPr="00836FD4" w:rsidRDefault="004D7B52" w:rsidP="004D7B52">
                    <w:pPr>
                      <w:pStyle w:val="Bibliography"/>
                      <w:spacing w:before="100" w:beforeAutospacing="1" w:after="120"/>
                      <w:rPr>
                        <w:noProof/>
                        <w:lang w:val="fr-FR"/>
                      </w:rPr>
                    </w:pPr>
                    <w:r>
                      <w:rPr>
                        <w:noProof/>
                      </w:rPr>
                      <w:t xml:space="preserve">HM Government, “Road/rail transport security plan template,” [Online]. </w:t>
                    </w:r>
                    <w:r w:rsidRPr="00836FD4">
                      <w:rPr>
                        <w:noProof/>
                        <w:lang w:val="fr-FR"/>
                      </w:rPr>
                      <w:t>Available: https://view.officeapps.live.com/op/view.aspx?src=https%3A%2F%2Fassets.publishing.service.gov.uk%2Fmedia%2F5f6a18c48fa8f55f35107743%2Fsecurity-plan-template.odt&amp;wdOrigin=BROWSELINK.</w:t>
                    </w:r>
                  </w:p>
                </w:tc>
              </w:tr>
              <w:tr w:rsidR="004D7B52" w14:paraId="4396E264" w14:textId="77777777" w:rsidTr="004D7B52">
                <w:trPr>
                  <w:divId w:val="177238442"/>
                  <w:cantSplit/>
                  <w:tblCellSpacing w:w="15" w:type="dxa"/>
                </w:trPr>
                <w:tc>
                  <w:tcPr>
                    <w:tcW w:w="289" w:type="pct"/>
                    <w:hideMark/>
                  </w:tcPr>
                  <w:p w14:paraId="21D1305F" w14:textId="77777777" w:rsidR="004D7B52" w:rsidRDefault="004D7B52" w:rsidP="004D7B52">
                    <w:pPr>
                      <w:pStyle w:val="Bibliography"/>
                      <w:spacing w:before="100" w:beforeAutospacing="1" w:after="120"/>
                      <w:rPr>
                        <w:noProof/>
                      </w:rPr>
                    </w:pPr>
                    <w:r>
                      <w:rPr>
                        <w:noProof/>
                      </w:rPr>
                      <w:t xml:space="preserve">[13] </w:t>
                    </w:r>
                  </w:p>
                </w:tc>
                <w:tc>
                  <w:tcPr>
                    <w:tcW w:w="4661" w:type="pct"/>
                    <w:hideMark/>
                  </w:tcPr>
                  <w:p w14:paraId="71397052" w14:textId="77777777" w:rsidR="004D7B52" w:rsidRDefault="004D7B52" w:rsidP="004D7B52">
                    <w:pPr>
                      <w:pStyle w:val="Bibliography"/>
                      <w:spacing w:before="100" w:beforeAutospacing="1" w:after="120"/>
                      <w:rPr>
                        <w:noProof/>
                      </w:rPr>
                    </w:pPr>
                    <w:r>
                      <w:rPr>
                        <w:noProof/>
                      </w:rPr>
                      <w:t>ONR, “ONR-OL-PROC-002 - Process for Incident Notifications to ONR”.</w:t>
                    </w:r>
                  </w:p>
                </w:tc>
              </w:tr>
              <w:tr w:rsidR="004D7B52" w:rsidRPr="000204E3" w14:paraId="00E1DDB2" w14:textId="77777777" w:rsidTr="004D7B52">
                <w:trPr>
                  <w:divId w:val="177238442"/>
                  <w:cantSplit/>
                  <w:tblCellSpacing w:w="15" w:type="dxa"/>
                </w:trPr>
                <w:tc>
                  <w:tcPr>
                    <w:tcW w:w="289" w:type="pct"/>
                    <w:hideMark/>
                  </w:tcPr>
                  <w:p w14:paraId="0E77DFB0" w14:textId="77777777" w:rsidR="004D7B52" w:rsidRDefault="004D7B52" w:rsidP="004D7B52">
                    <w:pPr>
                      <w:pStyle w:val="Bibliography"/>
                      <w:spacing w:before="100" w:beforeAutospacing="1" w:after="120"/>
                      <w:rPr>
                        <w:noProof/>
                      </w:rPr>
                    </w:pPr>
                    <w:r>
                      <w:rPr>
                        <w:noProof/>
                      </w:rPr>
                      <w:t xml:space="preserve">[14] </w:t>
                    </w:r>
                  </w:p>
                </w:tc>
                <w:tc>
                  <w:tcPr>
                    <w:tcW w:w="4661" w:type="pct"/>
                    <w:hideMark/>
                  </w:tcPr>
                  <w:p w14:paraId="27CD0FBF" w14:textId="77777777" w:rsidR="004D7B52" w:rsidRPr="00836FD4" w:rsidRDefault="004D7B52" w:rsidP="004D7B52">
                    <w:pPr>
                      <w:pStyle w:val="Bibliography"/>
                      <w:spacing w:before="100" w:beforeAutospacing="1" w:after="120"/>
                      <w:rPr>
                        <w:noProof/>
                        <w:lang w:val="fr-FR"/>
                      </w:rPr>
                    </w:pPr>
                    <w:r>
                      <w:rPr>
                        <w:noProof/>
                      </w:rPr>
                      <w:t xml:space="preserve">IAEA, “Convention on the Physical Protection of Nuclear Material (INFCIRC/274/Rev. 1),” May 1980. </w:t>
                    </w:r>
                    <w:r w:rsidRPr="00836FD4">
                      <w:rPr>
                        <w:noProof/>
                        <w:lang w:val="fr-FR"/>
                      </w:rPr>
                      <w:t>[Online]. Available: https://www.iaea.org/sites/default/files/infcirc274r1.pdf.</w:t>
                    </w:r>
                  </w:p>
                </w:tc>
              </w:tr>
              <w:tr w:rsidR="004D7B52" w:rsidRPr="000204E3" w14:paraId="471D6D03" w14:textId="77777777" w:rsidTr="004D7B52">
                <w:trPr>
                  <w:divId w:val="177238442"/>
                  <w:cantSplit/>
                  <w:tblCellSpacing w:w="15" w:type="dxa"/>
                </w:trPr>
                <w:tc>
                  <w:tcPr>
                    <w:tcW w:w="289" w:type="pct"/>
                    <w:hideMark/>
                  </w:tcPr>
                  <w:p w14:paraId="740297D4" w14:textId="77777777" w:rsidR="004D7B52" w:rsidRDefault="004D7B52" w:rsidP="004D7B52">
                    <w:pPr>
                      <w:pStyle w:val="Bibliography"/>
                      <w:spacing w:before="100" w:beforeAutospacing="1" w:after="120"/>
                      <w:rPr>
                        <w:noProof/>
                      </w:rPr>
                    </w:pPr>
                    <w:r>
                      <w:rPr>
                        <w:noProof/>
                      </w:rPr>
                      <w:t xml:space="preserve">[15] </w:t>
                    </w:r>
                  </w:p>
                </w:tc>
                <w:tc>
                  <w:tcPr>
                    <w:tcW w:w="4661" w:type="pct"/>
                    <w:hideMark/>
                  </w:tcPr>
                  <w:p w14:paraId="228799A1" w14:textId="77777777" w:rsidR="004D7B52" w:rsidRPr="00836FD4" w:rsidRDefault="004D7B52" w:rsidP="004D7B52">
                    <w:pPr>
                      <w:pStyle w:val="Bibliography"/>
                      <w:spacing w:before="100" w:beforeAutospacing="1" w:after="120"/>
                      <w:rPr>
                        <w:noProof/>
                        <w:lang w:val="fr-FR"/>
                      </w:rPr>
                    </w:pPr>
                    <w:r>
                      <w:rPr>
                        <w:noProof/>
                      </w:rPr>
                      <w:t xml:space="preserve">IAEA, “Nuclear Security Series No. 13- Nuclear Security Recommendations on Physical Protection of Nuclear Material and Nuclear Facilities (INFCIRC/225/Revision 5),” 2011. </w:t>
                    </w:r>
                    <w:r w:rsidRPr="00836FD4">
                      <w:rPr>
                        <w:noProof/>
                        <w:lang w:val="fr-FR"/>
                      </w:rPr>
                      <w:t>[Online]. Available: https://www.iaea.org/publications/8629/nuclear-security-recommendations-on-physical-protection-of-nuclear-material-and-nuclear-facilities-infcirc225revision-5.</w:t>
                    </w:r>
                  </w:p>
                </w:tc>
              </w:tr>
              <w:tr w:rsidR="004D7B52" w:rsidRPr="000204E3" w14:paraId="7D6F2B5F" w14:textId="77777777" w:rsidTr="004D7B52">
                <w:trPr>
                  <w:divId w:val="177238442"/>
                  <w:cantSplit/>
                  <w:tblCellSpacing w:w="15" w:type="dxa"/>
                </w:trPr>
                <w:tc>
                  <w:tcPr>
                    <w:tcW w:w="289" w:type="pct"/>
                    <w:hideMark/>
                  </w:tcPr>
                  <w:p w14:paraId="4EEBD66B" w14:textId="77777777" w:rsidR="004D7B52" w:rsidRDefault="004D7B52" w:rsidP="004D7B52">
                    <w:pPr>
                      <w:pStyle w:val="Bibliography"/>
                      <w:spacing w:before="100" w:beforeAutospacing="1" w:after="120"/>
                      <w:rPr>
                        <w:noProof/>
                      </w:rPr>
                    </w:pPr>
                    <w:r>
                      <w:rPr>
                        <w:noProof/>
                      </w:rPr>
                      <w:t xml:space="preserve">[16] </w:t>
                    </w:r>
                  </w:p>
                </w:tc>
                <w:tc>
                  <w:tcPr>
                    <w:tcW w:w="4661" w:type="pct"/>
                    <w:hideMark/>
                  </w:tcPr>
                  <w:p w14:paraId="488DA7E7" w14:textId="77777777" w:rsidR="004D7B52" w:rsidRPr="00836FD4" w:rsidRDefault="004D7B52" w:rsidP="004D7B52">
                    <w:pPr>
                      <w:pStyle w:val="Bibliography"/>
                      <w:spacing w:before="100" w:beforeAutospacing="1" w:after="120"/>
                      <w:rPr>
                        <w:noProof/>
                        <w:lang w:val="fr-FR"/>
                      </w:rPr>
                    </w:pPr>
                    <w:r>
                      <w:rPr>
                        <w:noProof/>
                      </w:rPr>
                      <w:t xml:space="preserve">ONR, “Security Assessment Principles (SyAPs) for the Civil Nuclear Industry (Version 1),” 2022. </w:t>
                    </w:r>
                    <w:r w:rsidRPr="00836FD4">
                      <w:rPr>
                        <w:noProof/>
                        <w:lang w:val="fr-FR"/>
                      </w:rPr>
                      <w:t>[Online]. Available: https://www.onr.org.uk/media/g05fszjn/security-assessment-principles.pdf.</w:t>
                    </w:r>
                  </w:p>
                </w:tc>
              </w:tr>
              <w:tr w:rsidR="004D7B52" w:rsidRPr="000204E3" w14:paraId="55B16094" w14:textId="77777777" w:rsidTr="004D7B52">
                <w:trPr>
                  <w:divId w:val="177238442"/>
                  <w:cantSplit/>
                  <w:tblCellSpacing w:w="15" w:type="dxa"/>
                </w:trPr>
                <w:tc>
                  <w:tcPr>
                    <w:tcW w:w="289" w:type="pct"/>
                    <w:hideMark/>
                  </w:tcPr>
                  <w:p w14:paraId="2CDFCF47" w14:textId="77777777" w:rsidR="004D7B52" w:rsidRDefault="004D7B52" w:rsidP="004D7B52">
                    <w:pPr>
                      <w:pStyle w:val="Bibliography"/>
                      <w:spacing w:before="100" w:beforeAutospacing="1" w:after="120"/>
                      <w:rPr>
                        <w:noProof/>
                      </w:rPr>
                    </w:pPr>
                    <w:r>
                      <w:rPr>
                        <w:noProof/>
                      </w:rPr>
                      <w:t xml:space="preserve">[17] </w:t>
                    </w:r>
                  </w:p>
                </w:tc>
                <w:tc>
                  <w:tcPr>
                    <w:tcW w:w="4661" w:type="pct"/>
                    <w:hideMark/>
                  </w:tcPr>
                  <w:p w14:paraId="211FA2B3" w14:textId="77777777" w:rsidR="004D7B52" w:rsidRPr="00836FD4" w:rsidRDefault="004D7B52" w:rsidP="004D7B52">
                    <w:pPr>
                      <w:pStyle w:val="Bibliography"/>
                      <w:spacing w:before="100" w:beforeAutospacing="1" w:after="120"/>
                      <w:rPr>
                        <w:noProof/>
                        <w:lang w:val="fr-FR"/>
                      </w:rPr>
                    </w:pPr>
                    <w:r>
                      <w:rPr>
                        <w:noProof/>
                      </w:rPr>
                      <w:t xml:space="preserve">ONR, “CNSS-SEC-GD-001 - Nuclear Transport Security Guidance for Class B Approved Carriers’,” March 2024. </w:t>
                    </w:r>
                    <w:r w:rsidRPr="00836FD4">
                      <w:rPr>
                        <w:noProof/>
                        <w:lang w:val="fr-FR"/>
                      </w:rPr>
                      <w:t>[Online]. Available: https://www.onr.org.uk/operational/other/cnss-sec-gd-001.pdf.</w:t>
                    </w:r>
                  </w:p>
                </w:tc>
              </w:tr>
            </w:tbl>
            <w:p w14:paraId="10D2E669" w14:textId="77777777" w:rsidR="004D7B52" w:rsidRPr="00836FD4" w:rsidRDefault="004D7B52">
              <w:pPr>
                <w:divId w:val="177238442"/>
                <w:rPr>
                  <w:rFonts w:eastAsia="Times New Roman"/>
                  <w:noProof/>
                  <w:lang w:val="fr-FR"/>
                </w:rPr>
              </w:pPr>
            </w:p>
            <w:p w14:paraId="3F486818" w14:textId="12A80500" w:rsidR="004D7B52" w:rsidRDefault="004D7B52">
              <w:r>
                <w:rPr>
                  <w:b/>
                  <w:bCs/>
                </w:rPr>
                <w:fldChar w:fldCharType="end"/>
              </w:r>
            </w:p>
          </w:sdtContent>
        </w:sdt>
      </w:sdtContent>
    </w:sdt>
    <w:p w14:paraId="5A5193B3" w14:textId="77777777" w:rsidR="0017734C" w:rsidRPr="00D53B39" w:rsidRDefault="0017734C" w:rsidP="005774C0">
      <w:pPr>
        <w:sectPr w:rsidR="0017734C" w:rsidRPr="00D53B39" w:rsidSect="00B23A5E">
          <w:pgSz w:w="11906" w:h="16838" w:code="9"/>
          <w:pgMar w:top="1440" w:right="1440" w:bottom="1440" w:left="1440" w:header="397" w:footer="397" w:gutter="0"/>
          <w:cols w:space="312"/>
          <w:docGrid w:linePitch="360"/>
        </w:sectPr>
      </w:pPr>
    </w:p>
    <w:p w14:paraId="1B038B42" w14:textId="2E5A57AF" w:rsidR="00B82646" w:rsidRPr="00AF10A1" w:rsidRDefault="009E0E52" w:rsidP="0014764E">
      <w:pPr>
        <w:pStyle w:val="Heading1"/>
        <w:numPr>
          <w:ilvl w:val="0"/>
          <w:numId w:val="0"/>
        </w:numPr>
      </w:pPr>
      <w:bookmarkStart w:id="30" w:name="_Appendix_A_–"/>
      <w:bookmarkStart w:id="31" w:name="_Toc181715332"/>
      <w:bookmarkStart w:id="32" w:name="_Toc189558142"/>
      <w:bookmarkEnd w:id="30"/>
      <w:r>
        <w:lastRenderedPageBreak/>
        <w:t xml:space="preserve">Appendix A – </w:t>
      </w:r>
      <w:r w:rsidR="00BE1AE4" w:rsidRPr="00AF10A1">
        <w:t>Table of acronyms</w:t>
      </w:r>
      <w:bookmarkEnd w:id="31"/>
      <w:bookmarkEnd w:id="32"/>
      <w:r w:rsidR="00BE1AE4" w:rsidRPr="00AF10A1">
        <w:t xml:space="preserve"> </w:t>
      </w:r>
    </w:p>
    <w:tbl>
      <w:tblPr>
        <w:tblStyle w:val="ONRTable1"/>
        <w:tblW w:w="5000" w:type="pct"/>
        <w:tblInd w:w="0" w:type="dxa"/>
        <w:tblLook w:val="04A0" w:firstRow="1" w:lastRow="0" w:firstColumn="1" w:lastColumn="0" w:noHBand="0" w:noVBand="1"/>
      </w:tblPr>
      <w:tblGrid>
        <w:gridCol w:w="1880"/>
        <w:gridCol w:w="7146"/>
      </w:tblGrid>
      <w:tr w:rsidR="005501C8" w:rsidRPr="00BD366B" w14:paraId="30EF378F" w14:textId="77777777" w:rsidTr="004D7B52">
        <w:trPr>
          <w:cnfStyle w:val="100000000000" w:firstRow="1" w:lastRow="0" w:firstColumn="0" w:lastColumn="0" w:oddVBand="0" w:evenVBand="0" w:oddHBand="0" w:evenHBand="0" w:firstRowFirstColumn="0" w:firstRowLastColumn="0" w:lastRowFirstColumn="0" w:lastRowLastColumn="0"/>
          <w:tblHeader/>
        </w:trPr>
        <w:tc>
          <w:tcPr>
            <w:tcW w:w="1021" w:type="pct"/>
            <w:hideMark/>
          </w:tcPr>
          <w:p w14:paraId="4701071C" w14:textId="6F62F052"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Term/</w:t>
            </w:r>
            <w:r w:rsidR="004D7B52" w:rsidRPr="00BD366B">
              <w:rPr>
                <w:rFonts w:asciiTheme="minorHAnsi" w:hAnsiTheme="minorHAnsi" w:cstheme="minorHAnsi"/>
                <w:szCs w:val="24"/>
              </w:rPr>
              <w:t>a</w:t>
            </w:r>
            <w:r w:rsidRPr="00BD366B">
              <w:rPr>
                <w:rFonts w:asciiTheme="minorHAnsi" w:hAnsiTheme="minorHAnsi" w:cstheme="minorHAnsi"/>
                <w:szCs w:val="24"/>
              </w:rPr>
              <w:t>cronym</w:t>
            </w:r>
          </w:p>
        </w:tc>
        <w:tc>
          <w:tcPr>
            <w:tcW w:w="3979" w:type="pct"/>
          </w:tcPr>
          <w:p w14:paraId="0D7A893A" w14:textId="77777777"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Description</w:t>
            </w:r>
          </w:p>
        </w:tc>
      </w:tr>
      <w:tr w:rsidR="005501C8" w:rsidRPr="00BD366B" w14:paraId="5A710140" w14:textId="77777777" w:rsidTr="004D7B52">
        <w:tc>
          <w:tcPr>
            <w:tcW w:w="1021" w:type="pct"/>
          </w:tcPr>
          <w:p w14:paraId="64333958" w14:textId="77777777"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ADN</w:t>
            </w:r>
          </w:p>
        </w:tc>
        <w:tc>
          <w:tcPr>
            <w:tcW w:w="3979" w:type="pct"/>
          </w:tcPr>
          <w:p w14:paraId="1C2BE15A" w14:textId="77777777"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International Carriage of Dangerous Goods by Inland Waterways</w:t>
            </w:r>
          </w:p>
        </w:tc>
      </w:tr>
      <w:tr w:rsidR="005501C8" w:rsidRPr="00BD366B" w14:paraId="52D433CD" w14:textId="77777777" w:rsidTr="004D7B52">
        <w:tc>
          <w:tcPr>
            <w:tcW w:w="1021" w:type="pct"/>
          </w:tcPr>
          <w:p w14:paraId="3C49DFFF" w14:textId="77777777"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ADR</w:t>
            </w:r>
          </w:p>
        </w:tc>
        <w:tc>
          <w:tcPr>
            <w:tcW w:w="3979" w:type="pct"/>
          </w:tcPr>
          <w:p w14:paraId="79231B1E" w14:textId="77777777" w:rsidR="005501C8" w:rsidRPr="00BD366B" w:rsidRDefault="005501C8" w:rsidP="00280AA4">
            <w:pPr>
              <w:pStyle w:val="TableText"/>
              <w:rPr>
                <w:rFonts w:asciiTheme="minorHAnsi" w:hAnsiTheme="minorHAnsi" w:cstheme="minorHAnsi"/>
                <w:szCs w:val="24"/>
              </w:rPr>
            </w:pPr>
            <w:r w:rsidRPr="00BD366B">
              <w:rPr>
                <w:rFonts w:asciiTheme="minorHAnsi" w:hAnsiTheme="minorHAnsi" w:cstheme="minorHAnsi"/>
                <w:szCs w:val="24"/>
              </w:rPr>
              <w:t>Agreement concerning the International Carriage of Dangerous Goods by Road</w:t>
            </w:r>
          </w:p>
        </w:tc>
      </w:tr>
      <w:tr w:rsidR="00ED4167" w:rsidRPr="00BD366B" w14:paraId="002F709A" w14:textId="77777777" w:rsidTr="004D7B52">
        <w:tc>
          <w:tcPr>
            <w:tcW w:w="1021" w:type="pct"/>
          </w:tcPr>
          <w:p w14:paraId="3AC9CCD7" w14:textId="3F436580" w:rsidR="00ED4167" w:rsidRPr="00BD366B" w:rsidRDefault="00ED4167" w:rsidP="00280AA4">
            <w:pPr>
              <w:pStyle w:val="TableText"/>
              <w:rPr>
                <w:rFonts w:asciiTheme="minorHAnsi" w:hAnsiTheme="minorHAnsi" w:cstheme="minorHAnsi"/>
                <w:szCs w:val="24"/>
              </w:rPr>
            </w:pPr>
            <w:r w:rsidRPr="00BD366B">
              <w:rPr>
                <w:rFonts w:asciiTheme="minorHAnsi" w:hAnsiTheme="minorHAnsi" w:cstheme="minorHAnsi"/>
                <w:szCs w:val="24"/>
              </w:rPr>
              <w:t>BTP</w:t>
            </w:r>
          </w:p>
        </w:tc>
        <w:tc>
          <w:tcPr>
            <w:tcW w:w="3979" w:type="pct"/>
          </w:tcPr>
          <w:p w14:paraId="6AC41A3C" w14:textId="2F44CA4C" w:rsidR="00ED4167" w:rsidRPr="00BD366B" w:rsidRDefault="00ED4167" w:rsidP="00280AA4">
            <w:pPr>
              <w:pStyle w:val="TableText"/>
              <w:rPr>
                <w:rFonts w:asciiTheme="minorHAnsi" w:hAnsiTheme="minorHAnsi" w:cstheme="minorHAnsi"/>
                <w:szCs w:val="24"/>
              </w:rPr>
            </w:pPr>
            <w:r w:rsidRPr="00BD366B">
              <w:rPr>
                <w:rFonts w:asciiTheme="minorHAnsi" w:hAnsiTheme="minorHAnsi" w:cstheme="minorHAnsi"/>
                <w:szCs w:val="24"/>
              </w:rPr>
              <w:t>British Transport Police</w:t>
            </w:r>
          </w:p>
        </w:tc>
      </w:tr>
      <w:tr w:rsidR="00AF10A1" w:rsidRPr="00BD366B" w14:paraId="097D2896" w14:textId="77777777" w:rsidTr="004D7B52">
        <w:tc>
          <w:tcPr>
            <w:tcW w:w="1021" w:type="pct"/>
          </w:tcPr>
          <w:p w14:paraId="3EACDA4D" w14:textId="10C1090D"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CDG09</w:t>
            </w:r>
          </w:p>
        </w:tc>
        <w:tc>
          <w:tcPr>
            <w:tcW w:w="3979" w:type="pct"/>
          </w:tcPr>
          <w:p w14:paraId="083F8FD2" w14:textId="5884F05E"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Carriage of Dangerous Goods and Use of Transportable Pressure Equipment Regulations 2009 (Statutory Instrument 2009 No. 1348)</w:t>
            </w:r>
          </w:p>
        </w:tc>
      </w:tr>
      <w:tr w:rsidR="00AF10A1" w:rsidRPr="00BD366B" w14:paraId="63231AEF" w14:textId="77777777" w:rsidTr="004D7B52">
        <w:tc>
          <w:tcPr>
            <w:tcW w:w="1021" w:type="pct"/>
          </w:tcPr>
          <w:p w14:paraId="31D41A83"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CA</w:t>
            </w:r>
          </w:p>
        </w:tc>
        <w:tc>
          <w:tcPr>
            <w:tcW w:w="3979" w:type="pct"/>
          </w:tcPr>
          <w:p w14:paraId="3109E1AB"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Competent Authority</w:t>
            </w:r>
          </w:p>
        </w:tc>
      </w:tr>
      <w:tr w:rsidR="00AF10A1" w:rsidRPr="00BD366B" w14:paraId="4C125292" w14:textId="77777777" w:rsidTr="004D7B52">
        <w:tc>
          <w:tcPr>
            <w:tcW w:w="1021" w:type="pct"/>
          </w:tcPr>
          <w:p w14:paraId="54CD3D68" w14:textId="54FDD020"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CTSAs</w:t>
            </w:r>
          </w:p>
        </w:tc>
        <w:tc>
          <w:tcPr>
            <w:tcW w:w="3979" w:type="pct"/>
          </w:tcPr>
          <w:p w14:paraId="60B99EEA" w14:textId="5D241CDD"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 xml:space="preserve">Counter Terrorism Security </w:t>
            </w:r>
            <w:r w:rsidR="002B7B46" w:rsidRPr="00BD366B">
              <w:rPr>
                <w:rFonts w:asciiTheme="minorHAnsi" w:hAnsiTheme="minorHAnsi" w:cstheme="minorHAnsi"/>
                <w:szCs w:val="24"/>
              </w:rPr>
              <w:t>Adviser</w:t>
            </w:r>
            <w:r w:rsidRPr="00BD366B">
              <w:rPr>
                <w:rFonts w:asciiTheme="minorHAnsi" w:hAnsiTheme="minorHAnsi" w:cstheme="minorHAnsi"/>
                <w:szCs w:val="24"/>
              </w:rPr>
              <w:t xml:space="preserve">s </w:t>
            </w:r>
          </w:p>
        </w:tc>
      </w:tr>
      <w:tr w:rsidR="002E3B0A" w:rsidRPr="00BD366B" w14:paraId="70209072" w14:textId="77777777" w:rsidTr="004D7B52">
        <w:tc>
          <w:tcPr>
            <w:tcW w:w="1021" w:type="pct"/>
          </w:tcPr>
          <w:p w14:paraId="1635B59B" w14:textId="4D097331" w:rsidR="002E3B0A" w:rsidRPr="00BD366B" w:rsidRDefault="002E3B0A" w:rsidP="00AF10A1">
            <w:pPr>
              <w:pStyle w:val="TableText"/>
              <w:rPr>
                <w:rFonts w:asciiTheme="minorHAnsi" w:hAnsiTheme="minorHAnsi" w:cstheme="minorHAnsi"/>
                <w:szCs w:val="24"/>
              </w:rPr>
            </w:pPr>
            <w:r w:rsidRPr="00BD366B">
              <w:rPr>
                <w:rFonts w:asciiTheme="minorHAnsi" w:hAnsiTheme="minorHAnsi" w:cstheme="minorHAnsi"/>
                <w:szCs w:val="24"/>
              </w:rPr>
              <w:t>DEU</w:t>
            </w:r>
          </w:p>
        </w:tc>
        <w:tc>
          <w:tcPr>
            <w:tcW w:w="3979" w:type="pct"/>
          </w:tcPr>
          <w:p w14:paraId="2584BBAD" w14:textId="3765A99B" w:rsidR="002E3B0A" w:rsidRPr="00BD366B" w:rsidRDefault="002E3B0A" w:rsidP="00AF10A1">
            <w:pPr>
              <w:pStyle w:val="TableText"/>
              <w:rPr>
                <w:rFonts w:asciiTheme="minorHAnsi" w:hAnsiTheme="minorHAnsi" w:cstheme="minorHAnsi"/>
                <w:szCs w:val="24"/>
              </w:rPr>
            </w:pPr>
            <w:r w:rsidRPr="00BD366B">
              <w:rPr>
                <w:rFonts w:asciiTheme="minorHAnsi" w:hAnsiTheme="minorHAnsi" w:cstheme="minorHAnsi"/>
                <w:szCs w:val="24"/>
              </w:rPr>
              <w:t xml:space="preserve">Depleted </w:t>
            </w:r>
            <w:r w:rsidR="00BE2E0D" w:rsidRPr="00BD366B">
              <w:rPr>
                <w:rFonts w:asciiTheme="minorHAnsi" w:hAnsiTheme="minorHAnsi" w:cstheme="minorHAnsi"/>
                <w:szCs w:val="24"/>
              </w:rPr>
              <w:t xml:space="preserve">Enriched </w:t>
            </w:r>
            <w:r w:rsidRPr="00BD366B">
              <w:rPr>
                <w:rFonts w:asciiTheme="minorHAnsi" w:hAnsiTheme="minorHAnsi" w:cstheme="minorHAnsi"/>
                <w:szCs w:val="24"/>
              </w:rPr>
              <w:t>Uranium</w:t>
            </w:r>
          </w:p>
        </w:tc>
      </w:tr>
      <w:tr w:rsidR="00AF10A1" w:rsidRPr="00BD366B" w14:paraId="3C688C81" w14:textId="77777777" w:rsidTr="004D7B52">
        <w:tc>
          <w:tcPr>
            <w:tcW w:w="1021" w:type="pct"/>
          </w:tcPr>
          <w:p w14:paraId="75F68387"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DfT</w:t>
            </w:r>
          </w:p>
        </w:tc>
        <w:tc>
          <w:tcPr>
            <w:tcW w:w="3979" w:type="pct"/>
          </w:tcPr>
          <w:p w14:paraId="0D20BFBE"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Department for Transport</w:t>
            </w:r>
          </w:p>
        </w:tc>
      </w:tr>
      <w:tr w:rsidR="009576B9" w:rsidRPr="00BD366B" w14:paraId="20BE1C91" w14:textId="77777777" w:rsidTr="004D7B52">
        <w:tc>
          <w:tcPr>
            <w:tcW w:w="1021" w:type="pct"/>
          </w:tcPr>
          <w:p w14:paraId="6E3AC910" w14:textId="3669603E" w:rsidR="009576B9" w:rsidRPr="00BD366B" w:rsidRDefault="009576B9" w:rsidP="00AF10A1">
            <w:pPr>
              <w:pStyle w:val="TableText"/>
              <w:rPr>
                <w:rFonts w:asciiTheme="minorHAnsi" w:hAnsiTheme="minorHAnsi" w:cstheme="minorHAnsi"/>
                <w:szCs w:val="24"/>
              </w:rPr>
            </w:pPr>
            <w:r w:rsidRPr="00BD366B">
              <w:rPr>
                <w:rFonts w:asciiTheme="minorHAnsi" w:hAnsiTheme="minorHAnsi" w:cstheme="minorHAnsi"/>
                <w:szCs w:val="24"/>
              </w:rPr>
              <w:t>DRS</w:t>
            </w:r>
          </w:p>
        </w:tc>
        <w:tc>
          <w:tcPr>
            <w:tcW w:w="3979" w:type="pct"/>
          </w:tcPr>
          <w:p w14:paraId="60406060" w14:textId="67DF49F9" w:rsidR="009576B9" w:rsidRPr="00BD366B" w:rsidRDefault="009576B9" w:rsidP="00AF10A1">
            <w:pPr>
              <w:pStyle w:val="TableText"/>
              <w:rPr>
                <w:rFonts w:asciiTheme="minorHAnsi" w:hAnsiTheme="minorHAnsi" w:cstheme="minorHAnsi"/>
                <w:szCs w:val="24"/>
              </w:rPr>
            </w:pPr>
            <w:r w:rsidRPr="00BD366B">
              <w:rPr>
                <w:rFonts w:asciiTheme="minorHAnsi" w:hAnsiTheme="minorHAnsi" w:cstheme="minorHAnsi"/>
                <w:szCs w:val="24"/>
              </w:rPr>
              <w:t>Direct Rail Services</w:t>
            </w:r>
          </w:p>
        </w:tc>
      </w:tr>
      <w:tr w:rsidR="00736DA2" w:rsidRPr="00BD366B" w14:paraId="5FA5EC13" w14:textId="77777777" w:rsidTr="004D7B52">
        <w:tc>
          <w:tcPr>
            <w:tcW w:w="1021" w:type="pct"/>
          </w:tcPr>
          <w:p w14:paraId="709F5050" w14:textId="56E4032F" w:rsidR="00736DA2" w:rsidRPr="00BD366B" w:rsidRDefault="00736DA2" w:rsidP="00AF10A1">
            <w:pPr>
              <w:pStyle w:val="TableText"/>
              <w:rPr>
                <w:rFonts w:asciiTheme="minorHAnsi" w:hAnsiTheme="minorHAnsi" w:cstheme="minorHAnsi"/>
                <w:szCs w:val="24"/>
              </w:rPr>
            </w:pPr>
            <w:r w:rsidRPr="00BD366B">
              <w:rPr>
                <w:rFonts w:asciiTheme="minorHAnsi" w:hAnsiTheme="minorHAnsi" w:cstheme="minorHAnsi"/>
                <w:szCs w:val="24"/>
              </w:rPr>
              <w:t>DMG</w:t>
            </w:r>
          </w:p>
        </w:tc>
        <w:tc>
          <w:tcPr>
            <w:tcW w:w="3979" w:type="pct"/>
          </w:tcPr>
          <w:p w14:paraId="2AD8F118" w14:textId="0687AB6D" w:rsidR="00736DA2" w:rsidRPr="00BD366B" w:rsidRDefault="00736DA2" w:rsidP="00AF10A1">
            <w:pPr>
              <w:pStyle w:val="TableText"/>
              <w:rPr>
                <w:rFonts w:asciiTheme="minorHAnsi" w:hAnsiTheme="minorHAnsi" w:cstheme="minorHAnsi"/>
                <w:szCs w:val="24"/>
              </w:rPr>
            </w:pPr>
            <w:r w:rsidRPr="00BD366B">
              <w:rPr>
                <w:rFonts w:asciiTheme="minorHAnsi" w:hAnsiTheme="minorHAnsi" w:cstheme="minorHAnsi"/>
                <w:szCs w:val="24"/>
              </w:rPr>
              <w:t>Delivery Management Group</w:t>
            </w:r>
          </w:p>
        </w:tc>
      </w:tr>
      <w:tr w:rsidR="00AF10A1" w:rsidRPr="00BD366B" w14:paraId="4A1EEDCE" w14:textId="77777777" w:rsidTr="004D7B52">
        <w:tc>
          <w:tcPr>
            <w:tcW w:w="1021" w:type="pct"/>
          </w:tcPr>
          <w:p w14:paraId="5DCB36B1" w14:textId="55470A4F"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EMM</w:t>
            </w:r>
          </w:p>
        </w:tc>
        <w:tc>
          <w:tcPr>
            <w:tcW w:w="3979" w:type="pct"/>
          </w:tcPr>
          <w:p w14:paraId="57FE1956" w14:textId="394F572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Enforcement Management Model</w:t>
            </w:r>
          </w:p>
        </w:tc>
      </w:tr>
      <w:tr w:rsidR="00B86339" w:rsidRPr="00BD366B" w14:paraId="4F9766D5" w14:textId="77777777" w:rsidTr="004D7B52">
        <w:tc>
          <w:tcPr>
            <w:tcW w:w="1021" w:type="pct"/>
          </w:tcPr>
          <w:p w14:paraId="3AF5E2B4" w14:textId="2156958B" w:rsidR="00B86339" w:rsidRPr="00BD366B" w:rsidRDefault="00B86339" w:rsidP="00AF10A1">
            <w:pPr>
              <w:pStyle w:val="TableText"/>
              <w:rPr>
                <w:rFonts w:asciiTheme="minorHAnsi" w:hAnsiTheme="minorHAnsi" w:cstheme="minorHAnsi"/>
                <w:szCs w:val="24"/>
              </w:rPr>
            </w:pPr>
            <w:r w:rsidRPr="00BD366B">
              <w:rPr>
                <w:rFonts w:asciiTheme="minorHAnsi" w:hAnsiTheme="minorHAnsi" w:cstheme="minorHAnsi"/>
                <w:szCs w:val="24"/>
              </w:rPr>
              <w:t>EA</w:t>
            </w:r>
          </w:p>
        </w:tc>
        <w:tc>
          <w:tcPr>
            <w:tcW w:w="3979" w:type="pct"/>
          </w:tcPr>
          <w:p w14:paraId="0606D7F4" w14:textId="07D08460" w:rsidR="00B86339" w:rsidRPr="00BD366B" w:rsidRDefault="00B86339" w:rsidP="00AF10A1">
            <w:pPr>
              <w:pStyle w:val="TableText"/>
              <w:rPr>
                <w:rFonts w:asciiTheme="minorHAnsi" w:hAnsiTheme="minorHAnsi" w:cstheme="minorHAnsi"/>
                <w:szCs w:val="24"/>
              </w:rPr>
            </w:pPr>
            <w:r w:rsidRPr="00BD366B">
              <w:rPr>
                <w:rFonts w:asciiTheme="minorHAnsi" w:hAnsiTheme="minorHAnsi" w:cstheme="minorHAnsi"/>
                <w:szCs w:val="24"/>
              </w:rPr>
              <w:t>Environment Agency</w:t>
            </w:r>
          </w:p>
        </w:tc>
      </w:tr>
      <w:tr w:rsidR="00AF10A1" w:rsidRPr="00BD366B" w14:paraId="76E780FD" w14:textId="77777777" w:rsidTr="004D7B52">
        <w:tc>
          <w:tcPr>
            <w:tcW w:w="1021" w:type="pct"/>
          </w:tcPr>
          <w:p w14:paraId="11E2F859"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GB</w:t>
            </w:r>
          </w:p>
        </w:tc>
        <w:tc>
          <w:tcPr>
            <w:tcW w:w="3979" w:type="pct"/>
          </w:tcPr>
          <w:p w14:paraId="4B5E2CBF"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Great Britain</w:t>
            </w:r>
          </w:p>
        </w:tc>
      </w:tr>
      <w:tr w:rsidR="00AF10A1" w:rsidRPr="00BD366B" w14:paraId="58E5E570" w14:textId="77777777" w:rsidTr="004D7B52">
        <w:tc>
          <w:tcPr>
            <w:tcW w:w="1021" w:type="pct"/>
          </w:tcPr>
          <w:p w14:paraId="2A4C4F71"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HAAS</w:t>
            </w:r>
          </w:p>
        </w:tc>
        <w:tc>
          <w:tcPr>
            <w:tcW w:w="3979" w:type="pct"/>
          </w:tcPr>
          <w:p w14:paraId="4C905A52"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High Activity Sealed Sources</w:t>
            </w:r>
          </w:p>
        </w:tc>
      </w:tr>
      <w:tr w:rsidR="00AF10A1" w:rsidRPr="00BD366B" w14:paraId="79294A86" w14:textId="77777777" w:rsidTr="004D7B52">
        <w:tc>
          <w:tcPr>
            <w:tcW w:w="1021" w:type="pct"/>
          </w:tcPr>
          <w:p w14:paraId="069FD7E0"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HCDGs</w:t>
            </w:r>
          </w:p>
        </w:tc>
        <w:tc>
          <w:tcPr>
            <w:tcW w:w="3979" w:type="pct"/>
          </w:tcPr>
          <w:p w14:paraId="3D296C37"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High Consequence Dangerous Goods</w:t>
            </w:r>
          </w:p>
        </w:tc>
      </w:tr>
      <w:tr w:rsidR="00AF10A1" w:rsidRPr="00BD366B" w14:paraId="529CD54D" w14:textId="77777777" w:rsidTr="004D7B52">
        <w:tc>
          <w:tcPr>
            <w:tcW w:w="1021" w:type="pct"/>
          </w:tcPr>
          <w:p w14:paraId="401D00FF"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HMG</w:t>
            </w:r>
          </w:p>
        </w:tc>
        <w:tc>
          <w:tcPr>
            <w:tcW w:w="3979" w:type="pct"/>
          </w:tcPr>
          <w:p w14:paraId="33BC1C77"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His Majesty’s Government</w:t>
            </w:r>
          </w:p>
        </w:tc>
      </w:tr>
      <w:tr w:rsidR="00AF10A1" w:rsidRPr="00BD366B" w14:paraId="2C37D97D" w14:textId="77777777" w:rsidTr="004D7B52">
        <w:tc>
          <w:tcPr>
            <w:tcW w:w="1021" w:type="pct"/>
          </w:tcPr>
          <w:p w14:paraId="25BB0E08" w14:textId="1BAE4071"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HSE</w:t>
            </w:r>
          </w:p>
        </w:tc>
        <w:tc>
          <w:tcPr>
            <w:tcW w:w="3979" w:type="pct"/>
          </w:tcPr>
          <w:p w14:paraId="141607D9" w14:textId="7193A6D9"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Health and Safety Executive</w:t>
            </w:r>
          </w:p>
        </w:tc>
      </w:tr>
      <w:tr w:rsidR="00A25A5D" w:rsidRPr="00BD366B" w14:paraId="521F6301" w14:textId="77777777" w:rsidTr="004D7B52">
        <w:tc>
          <w:tcPr>
            <w:tcW w:w="1021" w:type="pct"/>
          </w:tcPr>
          <w:p w14:paraId="6F8C6005" w14:textId="6AA22F86" w:rsidR="00A25A5D" w:rsidRPr="00BD366B" w:rsidRDefault="00A25A5D" w:rsidP="00AF10A1">
            <w:pPr>
              <w:pStyle w:val="TableText"/>
              <w:rPr>
                <w:rFonts w:asciiTheme="minorHAnsi" w:hAnsiTheme="minorHAnsi" w:cstheme="minorHAnsi"/>
                <w:szCs w:val="24"/>
              </w:rPr>
            </w:pPr>
            <w:r w:rsidRPr="00BD366B">
              <w:rPr>
                <w:rFonts w:asciiTheme="minorHAnsi" w:hAnsiTheme="minorHAnsi" w:cstheme="minorHAnsi"/>
                <w:szCs w:val="24"/>
              </w:rPr>
              <w:t>LSA</w:t>
            </w:r>
          </w:p>
        </w:tc>
        <w:tc>
          <w:tcPr>
            <w:tcW w:w="3979" w:type="pct"/>
          </w:tcPr>
          <w:p w14:paraId="774CA33D" w14:textId="4A116573" w:rsidR="00A25A5D" w:rsidRPr="00BD366B" w:rsidRDefault="004B2B49" w:rsidP="00AF10A1">
            <w:pPr>
              <w:pStyle w:val="TableText"/>
              <w:rPr>
                <w:rFonts w:asciiTheme="minorHAnsi" w:hAnsiTheme="minorHAnsi" w:cstheme="minorHAnsi"/>
                <w:szCs w:val="24"/>
              </w:rPr>
            </w:pPr>
            <w:r w:rsidRPr="00BD366B">
              <w:rPr>
                <w:rFonts w:asciiTheme="minorHAnsi" w:hAnsiTheme="minorHAnsi" w:cstheme="minorHAnsi"/>
                <w:szCs w:val="24"/>
              </w:rPr>
              <w:t>Low S</w:t>
            </w:r>
            <w:r w:rsidR="00274577" w:rsidRPr="00BD366B">
              <w:rPr>
                <w:rFonts w:asciiTheme="minorHAnsi" w:hAnsiTheme="minorHAnsi" w:cstheme="minorHAnsi"/>
                <w:szCs w:val="24"/>
              </w:rPr>
              <w:t>pecific</w:t>
            </w:r>
            <w:r w:rsidRPr="00BD366B">
              <w:rPr>
                <w:rFonts w:asciiTheme="minorHAnsi" w:hAnsiTheme="minorHAnsi" w:cstheme="minorHAnsi"/>
                <w:szCs w:val="24"/>
              </w:rPr>
              <w:t xml:space="preserve"> Activity</w:t>
            </w:r>
          </w:p>
        </w:tc>
      </w:tr>
      <w:tr w:rsidR="00F76CCF" w:rsidRPr="00BD366B" w14:paraId="5E7E3464" w14:textId="77777777" w:rsidTr="004D7B52">
        <w:tc>
          <w:tcPr>
            <w:tcW w:w="1021" w:type="pct"/>
          </w:tcPr>
          <w:p w14:paraId="77CDD0AA" w14:textId="79E38ACF" w:rsidR="00F76CCF" w:rsidRPr="00BD366B" w:rsidRDefault="00F76CCF" w:rsidP="00AF10A1">
            <w:pPr>
              <w:pStyle w:val="TableText"/>
              <w:rPr>
                <w:rFonts w:asciiTheme="minorHAnsi" w:hAnsiTheme="minorHAnsi" w:cstheme="minorHAnsi"/>
                <w:szCs w:val="24"/>
              </w:rPr>
            </w:pPr>
            <w:proofErr w:type="spellStart"/>
            <w:r w:rsidRPr="00BD366B">
              <w:rPr>
                <w:rFonts w:asciiTheme="minorHAnsi" w:hAnsiTheme="minorHAnsi" w:cstheme="minorHAnsi"/>
                <w:szCs w:val="24"/>
              </w:rPr>
              <w:t>NaC</w:t>
            </w:r>
            <w:r w:rsidR="005223C0" w:rsidRPr="00BD366B">
              <w:rPr>
                <w:rFonts w:asciiTheme="minorHAnsi" w:hAnsiTheme="minorHAnsi" w:cstheme="minorHAnsi"/>
                <w:szCs w:val="24"/>
              </w:rPr>
              <w:t>TSO</w:t>
            </w:r>
            <w:proofErr w:type="spellEnd"/>
          </w:p>
        </w:tc>
        <w:tc>
          <w:tcPr>
            <w:tcW w:w="3979" w:type="pct"/>
          </w:tcPr>
          <w:p w14:paraId="2DCAF74E" w14:textId="227E6DA9" w:rsidR="00F76CCF" w:rsidRPr="00BD366B" w:rsidRDefault="005223C0" w:rsidP="00AF10A1">
            <w:pPr>
              <w:pStyle w:val="TableText"/>
              <w:rPr>
                <w:rFonts w:asciiTheme="minorHAnsi" w:hAnsiTheme="minorHAnsi" w:cstheme="minorHAnsi"/>
                <w:szCs w:val="24"/>
              </w:rPr>
            </w:pPr>
            <w:r w:rsidRPr="00BD366B">
              <w:rPr>
                <w:rFonts w:asciiTheme="minorHAnsi" w:hAnsiTheme="minorHAnsi" w:cstheme="minorHAnsi"/>
                <w:szCs w:val="24"/>
              </w:rPr>
              <w:t>National Counter Terrorism Security Office</w:t>
            </w:r>
          </w:p>
        </w:tc>
      </w:tr>
      <w:tr w:rsidR="007B5485" w:rsidRPr="00BD366B" w14:paraId="1EC66B60" w14:textId="77777777" w:rsidTr="004D7B52">
        <w:tc>
          <w:tcPr>
            <w:tcW w:w="1021" w:type="pct"/>
          </w:tcPr>
          <w:p w14:paraId="22A9DCE0" w14:textId="62D8BCEF" w:rsidR="0060785E" w:rsidRPr="00BD366B" w:rsidRDefault="007B5485" w:rsidP="0060785E">
            <w:pPr>
              <w:pStyle w:val="TableText"/>
              <w:rPr>
                <w:rFonts w:asciiTheme="minorHAnsi" w:hAnsiTheme="minorHAnsi" w:cstheme="minorHAnsi"/>
                <w:szCs w:val="24"/>
              </w:rPr>
            </w:pPr>
            <w:r w:rsidRPr="00BD366B">
              <w:rPr>
                <w:rFonts w:asciiTheme="minorHAnsi" w:hAnsiTheme="minorHAnsi" w:cstheme="minorHAnsi"/>
                <w:szCs w:val="24"/>
              </w:rPr>
              <w:t>NPSA</w:t>
            </w:r>
          </w:p>
        </w:tc>
        <w:tc>
          <w:tcPr>
            <w:tcW w:w="3979" w:type="pct"/>
          </w:tcPr>
          <w:p w14:paraId="698B4441" w14:textId="2FA13E51" w:rsidR="007B5485" w:rsidRPr="00BD366B" w:rsidRDefault="007B5485" w:rsidP="007B5485">
            <w:pPr>
              <w:pStyle w:val="TableText"/>
              <w:rPr>
                <w:rFonts w:asciiTheme="minorHAnsi" w:hAnsiTheme="minorHAnsi" w:cstheme="minorHAnsi"/>
                <w:szCs w:val="24"/>
              </w:rPr>
            </w:pPr>
            <w:r w:rsidRPr="00BD366B">
              <w:rPr>
                <w:rFonts w:asciiTheme="minorHAnsi" w:hAnsiTheme="minorHAnsi" w:cstheme="minorHAnsi"/>
                <w:szCs w:val="24"/>
              </w:rPr>
              <w:t>National Protective Security Agency</w:t>
            </w:r>
          </w:p>
        </w:tc>
      </w:tr>
      <w:tr w:rsidR="0060785E" w:rsidRPr="00BD366B" w14:paraId="1AEC8B50" w14:textId="77777777" w:rsidTr="004D7B52">
        <w:tc>
          <w:tcPr>
            <w:tcW w:w="1021" w:type="pct"/>
          </w:tcPr>
          <w:p w14:paraId="0064296D" w14:textId="6B96CF43" w:rsidR="0060785E" w:rsidRPr="00BD366B" w:rsidRDefault="0060785E" w:rsidP="0060785E">
            <w:pPr>
              <w:pStyle w:val="TableText"/>
              <w:rPr>
                <w:rFonts w:asciiTheme="minorHAnsi" w:hAnsiTheme="minorHAnsi" w:cstheme="minorHAnsi"/>
                <w:szCs w:val="24"/>
              </w:rPr>
            </w:pPr>
            <w:r w:rsidRPr="00BD366B">
              <w:rPr>
                <w:rFonts w:asciiTheme="minorHAnsi" w:hAnsiTheme="minorHAnsi" w:cstheme="minorHAnsi"/>
                <w:szCs w:val="24"/>
              </w:rPr>
              <w:t>NRS</w:t>
            </w:r>
          </w:p>
        </w:tc>
        <w:tc>
          <w:tcPr>
            <w:tcW w:w="3979" w:type="pct"/>
          </w:tcPr>
          <w:p w14:paraId="1D95E7DB" w14:textId="38481C26" w:rsidR="0060785E" w:rsidRPr="00BD366B" w:rsidRDefault="0060785E" w:rsidP="007B5485">
            <w:pPr>
              <w:pStyle w:val="TableText"/>
              <w:rPr>
                <w:rFonts w:asciiTheme="minorHAnsi" w:hAnsiTheme="minorHAnsi" w:cstheme="minorHAnsi"/>
                <w:szCs w:val="24"/>
              </w:rPr>
            </w:pPr>
            <w:r w:rsidRPr="00BD366B">
              <w:rPr>
                <w:rFonts w:asciiTheme="minorHAnsi" w:hAnsiTheme="minorHAnsi" w:cstheme="minorHAnsi"/>
                <w:szCs w:val="24"/>
              </w:rPr>
              <w:t xml:space="preserve">Nuclear Restoration Services </w:t>
            </w:r>
          </w:p>
        </w:tc>
      </w:tr>
      <w:tr w:rsidR="000C2A85" w:rsidRPr="00BD366B" w14:paraId="0560DE86" w14:textId="77777777" w:rsidTr="004D7B52">
        <w:tc>
          <w:tcPr>
            <w:tcW w:w="1021" w:type="pct"/>
          </w:tcPr>
          <w:p w14:paraId="213B87AF" w14:textId="38A018FC" w:rsidR="000C2A85" w:rsidRPr="00BD366B" w:rsidRDefault="000C2A85" w:rsidP="007B5485">
            <w:pPr>
              <w:pStyle w:val="TableText"/>
              <w:rPr>
                <w:rFonts w:asciiTheme="minorHAnsi" w:hAnsiTheme="minorHAnsi" w:cstheme="minorHAnsi"/>
                <w:szCs w:val="24"/>
              </w:rPr>
            </w:pPr>
            <w:r w:rsidRPr="00BD366B">
              <w:rPr>
                <w:rFonts w:asciiTheme="minorHAnsi" w:hAnsiTheme="minorHAnsi" w:cstheme="minorHAnsi"/>
                <w:szCs w:val="24"/>
              </w:rPr>
              <w:t>NRW</w:t>
            </w:r>
          </w:p>
        </w:tc>
        <w:tc>
          <w:tcPr>
            <w:tcW w:w="3979" w:type="pct"/>
          </w:tcPr>
          <w:p w14:paraId="03D1095D" w14:textId="36C93362" w:rsidR="000C2A85" w:rsidRPr="00BD366B" w:rsidRDefault="000C2A85" w:rsidP="007B5485">
            <w:pPr>
              <w:pStyle w:val="TableText"/>
              <w:rPr>
                <w:rFonts w:asciiTheme="minorHAnsi" w:hAnsiTheme="minorHAnsi" w:cstheme="minorHAnsi"/>
                <w:szCs w:val="24"/>
              </w:rPr>
            </w:pPr>
            <w:r w:rsidRPr="00BD366B">
              <w:rPr>
                <w:rFonts w:asciiTheme="minorHAnsi" w:hAnsiTheme="minorHAnsi" w:cstheme="minorHAnsi"/>
                <w:szCs w:val="24"/>
              </w:rPr>
              <w:t>Natural Resource</w:t>
            </w:r>
            <w:r w:rsidR="00736FF4" w:rsidRPr="00BD366B">
              <w:rPr>
                <w:rFonts w:asciiTheme="minorHAnsi" w:hAnsiTheme="minorHAnsi" w:cstheme="minorHAnsi"/>
                <w:szCs w:val="24"/>
              </w:rPr>
              <w:t>s</w:t>
            </w:r>
            <w:r w:rsidRPr="00BD366B">
              <w:rPr>
                <w:rFonts w:asciiTheme="minorHAnsi" w:hAnsiTheme="minorHAnsi" w:cstheme="minorHAnsi"/>
                <w:szCs w:val="24"/>
              </w:rPr>
              <w:t xml:space="preserve"> Wales</w:t>
            </w:r>
          </w:p>
        </w:tc>
      </w:tr>
      <w:tr w:rsidR="00736FF4" w:rsidRPr="00BD366B" w14:paraId="2DA33ABC" w14:textId="77777777" w:rsidTr="004D7B52">
        <w:tc>
          <w:tcPr>
            <w:tcW w:w="1021" w:type="pct"/>
          </w:tcPr>
          <w:p w14:paraId="234EE19D" w14:textId="0A271C58" w:rsidR="00736FF4" w:rsidRPr="00BD366B" w:rsidRDefault="00736FF4" w:rsidP="007B5485">
            <w:pPr>
              <w:pStyle w:val="TableText"/>
              <w:rPr>
                <w:rFonts w:asciiTheme="minorHAnsi" w:hAnsiTheme="minorHAnsi" w:cstheme="minorHAnsi"/>
                <w:szCs w:val="24"/>
              </w:rPr>
            </w:pPr>
            <w:r w:rsidRPr="00BD366B">
              <w:rPr>
                <w:rFonts w:asciiTheme="minorHAnsi" w:hAnsiTheme="minorHAnsi" w:cstheme="minorHAnsi"/>
                <w:szCs w:val="24"/>
              </w:rPr>
              <w:lastRenderedPageBreak/>
              <w:t>NIEA</w:t>
            </w:r>
          </w:p>
        </w:tc>
        <w:tc>
          <w:tcPr>
            <w:tcW w:w="3979" w:type="pct"/>
          </w:tcPr>
          <w:p w14:paraId="243202D4" w14:textId="4845DA91" w:rsidR="00736FF4" w:rsidRPr="00BD366B" w:rsidRDefault="00736FF4" w:rsidP="007B5485">
            <w:pPr>
              <w:pStyle w:val="TableText"/>
              <w:rPr>
                <w:rFonts w:asciiTheme="minorHAnsi" w:hAnsiTheme="minorHAnsi" w:cstheme="minorHAnsi"/>
                <w:szCs w:val="24"/>
              </w:rPr>
            </w:pPr>
            <w:r w:rsidRPr="00BD366B">
              <w:rPr>
                <w:rFonts w:asciiTheme="minorHAnsi" w:hAnsiTheme="minorHAnsi" w:cstheme="minorHAnsi"/>
                <w:szCs w:val="24"/>
              </w:rPr>
              <w:t>Northern Ireland Environment Agency</w:t>
            </w:r>
          </w:p>
        </w:tc>
      </w:tr>
      <w:tr w:rsidR="00AF10A1" w:rsidRPr="00BD366B" w14:paraId="68457356" w14:textId="77777777" w:rsidTr="004D7B52">
        <w:tc>
          <w:tcPr>
            <w:tcW w:w="1021" w:type="pct"/>
          </w:tcPr>
          <w:p w14:paraId="65AFBD2B"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ONR</w:t>
            </w:r>
          </w:p>
        </w:tc>
        <w:tc>
          <w:tcPr>
            <w:tcW w:w="3979" w:type="pct"/>
          </w:tcPr>
          <w:p w14:paraId="21F8FE6E"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Office for Nuclear Regulation</w:t>
            </w:r>
          </w:p>
        </w:tc>
      </w:tr>
      <w:tr w:rsidR="00AF10A1" w:rsidRPr="00BD366B" w14:paraId="523F411C" w14:textId="77777777" w:rsidTr="004D7B52">
        <w:tc>
          <w:tcPr>
            <w:tcW w:w="1021" w:type="pct"/>
          </w:tcPr>
          <w:p w14:paraId="4B669EFB"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ORR</w:t>
            </w:r>
          </w:p>
        </w:tc>
        <w:tc>
          <w:tcPr>
            <w:tcW w:w="3979" w:type="pct"/>
          </w:tcPr>
          <w:p w14:paraId="3AEDDCE0" w14:textId="222FD55A"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 xml:space="preserve">Office </w:t>
            </w:r>
            <w:r w:rsidR="004D5A58" w:rsidRPr="00BD366B">
              <w:rPr>
                <w:rFonts w:asciiTheme="minorHAnsi" w:hAnsiTheme="minorHAnsi" w:cstheme="minorHAnsi"/>
                <w:szCs w:val="24"/>
              </w:rPr>
              <w:t>of</w:t>
            </w:r>
            <w:r w:rsidRPr="00BD366B">
              <w:rPr>
                <w:rFonts w:asciiTheme="minorHAnsi" w:hAnsiTheme="minorHAnsi" w:cstheme="minorHAnsi"/>
                <w:szCs w:val="24"/>
              </w:rPr>
              <w:t xml:space="preserve"> Rail </w:t>
            </w:r>
            <w:r w:rsidR="004D5A58" w:rsidRPr="00BD366B">
              <w:rPr>
                <w:rFonts w:asciiTheme="minorHAnsi" w:hAnsiTheme="minorHAnsi" w:cstheme="minorHAnsi"/>
                <w:szCs w:val="24"/>
              </w:rPr>
              <w:t>and Road</w:t>
            </w:r>
          </w:p>
        </w:tc>
      </w:tr>
      <w:tr w:rsidR="00AF10A1" w:rsidRPr="00BD366B" w14:paraId="16F17BDC" w14:textId="77777777" w:rsidTr="004D7B52">
        <w:tc>
          <w:tcPr>
            <w:tcW w:w="1021" w:type="pct"/>
          </w:tcPr>
          <w:p w14:paraId="5FB1B0CD"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RGP</w:t>
            </w:r>
          </w:p>
        </w:tc>
        <w:tc>
          <w:tcPr>
            <w:tcW w:w="3979" w:type="pct"/>
          </w:tcPr>
          <w:p w14:paraId="3ED89C50"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Relevant Good Practice</w:t>
            </w:r>
          </w:p>
        </w:tc>
      </w:tr>
      <w:tr w:rsidR="00AF10A1" w:rsidRPr="00BD366B" w14:paraId="7988CF0C" w14:textId="77777777" w:rsidTr="004D7B52">
        <w:tc>
          <w:tcPr>
            <w:tcW w:w="1021" w:type="pct"/>
          </w:tcPr>
          <w:p w14:paraId="492975BF"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RID</w:t>
            </w:r>
          </w:p>
        </w:tc>
        <w:tc>
          <w:tcPr>
            <w:tcW w:w="3979" w:type="pct"/>
          </w:tcPr>
          <w:p w14:paraId="5696FD86" w14:textId="01D0227D"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 xml:space="preserve">Regulations </w:t>
            </w:r>
            <w:r w:rsidR="00D0206A" w:rsidRPr="00BD366B">
              <w:rPr>
                <w:rFonts w:asciiTheme="minorHAnsi" w:hAnsiTheme="minorHAnsi" w:cstheme="minorHAnsi"/>
                <w:szCs w:val="24"/>
              </w:rPr>
              <w:t>C</w:t>
            </w:r>
            <w:r w:rsidRPr="00BD366B">
              <w:rPr>
                <w:rFonts w:asciiTheme="minorHAnsi" w:hAnsiTheme="minorHAnsi" w:cstheme="minorHAnsi"/>
                <w:szCs w:val="24"/>
              </w:rPr>
              <w:t>oncerning the International Carriage of Dangerous Goods by Rail</w:t>
            </w:r>
          </w:p>
        </w:tc>
      </w:tr>
      <w:tr w:rsidR="00B86339" w:rsidRPr="00BD366B" w14:paraId="1946B587" w14:textId="77777777" w:rsidTr="004D7B52">
        <w:tc>
          <w:tcPr>
            <w:tcW w:w="1021" w:type="pct"/>
          </w:tcPr>
          <w:p w14:paraId="4FB77740" w14:textId="11B2EBD3" w:rsidR="00B86339" w:rsidRPr="00BD366B" w:rsidRDefault="00B86339" w:rsidP="00AF10A1">
            <w:pPr>
              <w:pStyle w:val="TableText"/>
              <w:rPr>
                <w:rFonts w:asciiTheme="minorHAnsi" w:hAnsiTheme="minorHAnsi" w:cstheme="minorHAnsi"/>
                <w:szCs w:val="24"/>
              </w:rPr>
            </w:pPr>
            <w:r w:rsidRPr="00BD366B">
              <w:rPr>
                <w:rFonts w:asciiTheme="minorHAnsi" w:hAnsiTheme="minorHAnsi" w:cstheme="minorHAnsi"/>
                <w:szCs w:val="24"/>
              </w:rPr>
              <w:t>SEPA</w:t>
            </w:r>
          </w:p>
        </w:tc>
        <w:tc>
          <w:tcPr>
            <w:tcW w:w="3979" w:type="pct"/>
          </w:tcPr>
          <w:p w14:paraId="4C66A7F8" w14:textId="656E0F0C" w:rsidR="00B86339" w:rsidRPr="00BD366B" w:rsidRDefault="00B86339" w:rsidP="00AF10A1">
            <w:pPr>
              <w:pStyle w:val="TableText"/>
              <w:rPr>
                <w:rFonts w:asciiTheme="minorHAnsi" w:hAnsiTheme="minorHAnsi" w:cstheme="minorHAnsi"/>
                <w:szCs w:val="24"/>
              </w:rPr>
            </w:pPr>
            <w:r w:rsidRPr="00BD366B">
              <w:rPr>
                <w:rFonts w:asciiTheme="minorHAnsi" w:hAnsiTheme="minorHAnsi" w:cstheme="minorHAnsi"/>
                <w:szCs w:val="24"/>
              </w:rPr>
              <w:t>Scottish Environment Protection Agency</w:t>
            </w:r>
          </w:p>
        </w:tc>
      </w:tr>
      <w:tr w:rsidR="00274577" w:rsidRPr="00BD366B" w14:paraId="21B1792D" w14:textId="77777777" w:rsidTr="004D7B52">
        <w:tc>
          <w:tcPr>
            <w:tcW w:w="1021" w:type="pct"/>
          </w:tcPr>
          <w:p w14:paraId="4AC07B0A" w14:textId="30B4436F" w:rsidR="00274577" w:rsidRPr="00BD366B" w:rsidRDefault="00274577" w:rsidP="00AF10A1">
            <w:pPr>
              <w:pStyle w:val="TableText"/>
              <w:rPr>
                <w:rFonts w:asciiTheme="minorHAnsi" w:hAnsiTheme="minorHAnsi" w:cstheme="minorHAnsi"/>
                <w:szCs w:val="24"/>
              </w:rPr>
            </w:pPr>
            <w:r w:rsidRPr="00BD366B">
              <w:rPr>
                <w:rFonts w:asciiTheme="minorHAnsi" w:hAnsiTheme="minorHAnsi" w:cstheme="minorHAnsi"/>
                <w:szCs w:val="24"/>
              </w:rPr>
              <w:t>SCO</w:t>
            </w:r>
          </w:p>
        </w:tc>
        <w:tc>
          <w:tcPr>
            <w:tcW w:w="3979" w:type="pct"/>
          </w:tcPr>
          <w:p w14:paraId="553D09E5" w14:textId="74B34ABF" w:rsidR="00274577" w:rsidRPr="00BD366B" w:rsidRDefault="00274577" w:rsidP="00AF10A1">
            <w:pPr>
              <w:pStyle w:val="TableText"/>
              <w:rPr>
                <w:rFonts w:asciiTheme="minorHAnsi" w:hAnsiTheme="minorHAnsi" w:cstheme="minorHAnsi"/>
                <w:szCs w:val="24"/>
              </w:rPr>
            </w:pPr>
            <w:r w:rsidRPr="00BD366B">
              <w:rPr>
                <w:rFonts w:asciiTheme="minorHAnsi" w:hAnsiTheme="minorHAnsi" w:cstheme="minorHAnsi"/>
                <w:szCs w:val="24"/>
              </w:rPr>
              <w:t>Surface Contaminated Object</w:t>
            </w:r>
          </w:p>
        </w:tc>
      </w:tr>
      <w:tr w:rsidR="00C42870" w:rsidRPr="00BD366B" w14:paraId="0CEB1C2E" w14:textId="77777777" w:rsidTr="004D7B52">
        <w:tc>
          <w:tcPr>
            <w:tcW w:w="1021" w:type="pct"/>
          </w:tcPr>
          <w:p w14:paraId="22242DA2" w14:textId="4CA013E2" w:rsidR="00C42870" w:rsidRPr="00BD366B" w:rsidRDefault="00C42870" w:rsidP="00AF10A1">
            <w:pPr>
              <w:pStyle w:val="TableText"/>
              <w:rPr>
                <w:rFonts w:asciiTheme="minorHAnsi" w:hAnsiTheme="minorHAnsi" w:cstheme="minorHAnsi"/>
                <w:szCs w:val="24"/>
              </w:rPr>
            </w:pPr>
            <w:proofErr w:type="spellStart"/>
            <w:r w:rsidRPr="00BD366B">
              <w:rPr>
                <w:rFonts w:asciiTheme="minorHAnsi" w:hAnsiTheme="minorHAnsi" w:cstheme="minorHAnsi"/>
                <w:szCs w:val="24"/>
              </w:rPr>
              <w:t>SyAP</w:t>
            </w:r>
            <w:r w:rsidR="00646882" w:rsidRPr="00BD366B">
              <w:rPr>
                <w:rFonts w:asciiTheme="minorHAnsi" w:hAnsiTheme="minorHAnsi" w:cstheme="minorHAnsi"/>
                <w:szCs w:val="24"/>
              </w:rPr>
              <w:t>s</w:t>
            </w:r>
            <w:proofErr w:type="spellEnd"/>
          </w:p>
        </w:tc>
        <w:tc>
          <w:tcPr>
            <w:tcW w:w="3979" w:type="pct"/>
          </w:tcPr>
          <w:p w14:paraId="60F75E57" w14:textId="6CC88CC9" w:rsidR="00C42870" w:rsidRPr="00BD366B" w:rsidRDefault="00646882" w:rsidP="00AF10A1">
            <w:pPr>
              <w:pStyle w:val="TableText"/>
              <w:rPr>
                <w:rFonts w:asciiTheme="minorHAnsi" w:hAnsiTheme="minorHAnsi" w:cstheme="minorHAnsi"/>
                <w:szCs w:val="24"/>
              </w:rPr>
            </w:pPr>
            <w:r w:rsidRPr="00BD366B">
              <w:rPr>
                <w:rFonts w:asciiTheme="minorHAnsi" w:hAnsiTheme="minorHAnsi" w:cstheme="minorHAnsi"/>
                <w:szCs w:val="24"/>
              </w:rPr>
              <w:t>Security Assessment Principles</w:t>
            </w:r>
          </w:p>
        </w:tc>
      </w:tr>
      <w:tr w:rsidR="002973C3" w:rsidRPr="00BD366B" w14:paraId="5829424E" w14:textId="77777777" w:rsidTr="004D7B52">
        <w:tc>
          <w:tcPr>
            <w:tcW w:w="1021" w:type="pct"/>
          </w:tcPr>
          <w:p w14:paraId="0BBCE6EA" w14:textId="5D381FBF" w:rsidR="002973C3" w:rsidRPr="00BD366B" w:rsidRDefault="002973C3" w:rsidP="00AF10A1">
            <w:pPr>
              <w:pStyle w:val="TableText"/>
              <w:rPr>
                <w:rFonts w:asciiTheme="minorHAnsi" w:hAnsiTheme="minorHAnsi" w:cstheme="minorHAnsi"/>
                <w:szCs w:val="24"/>
              </w:rPr>
            </w:pPr>
            <w:r w:rsidRPr="00BD366B">
              <w:rPr>
                <w:rFonts w:asciiTheme="minorHAnsi" w:hAnsiTheme="minorHAnsi" w:cstheme="minorHAnsi"/>
                <w:szCs w:val="24"/>
              </w:rPr>
              <w:t>SIA</w:t>
            </w:r>
          </w:p>
        </w:tc>
        <w:tc>
          <w:tcPr>
            <w:tcW w:w="3979" w:type="pct"/>
          </w:tcPr>
          <w:p w14:paraId="68F3484B" w14:textId="69F4EDAD" w:rsidR="002973C3" w:rsidRPr="00BD366B" w:rsidRDefault="002973C3" w:rsidP="00AF10A1">
            <w:pPr>
              <w:pStyle w:val="TableText"/>
              <w:rPr>
                <w:rFonts w:asciiTheme="minorHAnsi" w:hAnsiTheme="minorHAnsi" w:cstheme="minorHAnsi"/>
                <w:szCs w:val="24"/>
              </w:rPr>
            </w:pPr>
            <w:r w:rsidRPr="00BD366B">
              <w:rPr>
                <w:rFonts w:asciiTheme="minorHAnsi" w:hAnsiTheme="minorHAnsi" w:cstheme="minorHAnsi"/>
                <w:szCs w:val="24"/>
              </w:rPr>
              <w:t>Security Industry Association</w:t>
            </w:r>
          </w:p>
        </w:tc>
      </w:tr>
      <w:tr w:rsidR="00AF10A1" w:rsidRPr="00BD366B" w14:paraId="082BD229" w14:textId="77777777" w:rsidTr="004D7B52">
        <w:tc>
          <w:tcPr>
            <w:tcW w:w="1021" w:type="pct"/>
          </w:tcPr>
          <w:p w14:paraId="107C099B"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TCA</w:t>
            </w:r>
          </w:p>
        </w:tc>
        <w:tc>
          <w:tcPr>
            <w:tcW w:w="3979" w:type="pct"/>
          </w:tcPr>
          <w:p w14:paraId="018937BC"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(ONR) Transport Competent Authority</w:t>
            </w:r>
          </w:p>
        </w:tc>
      </w:tr>
      <w:tr w:rsidR="00AF10A1" w:rsidRPr="00BD366B" w14:paraId="6196664C" w14:textId="77777777" w:rsidTr="004D7B52">
        <w:tc>
          <w:tcPr>
            <w:tcW w:w="1021" w:type="pct"/>
          </w:tcPr>
          <w:p w14:paraId="142A1E7A"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UK</w:t>
            </w:r>
          </w:p>
        </w:tc>
        <w:tc>
          <w:tcPr>
            <w:tcW w:w="3979" w:type="pct"/>
          </w:tcPr>
          <w:p w14:paraId="2EDFFA69" w14:textId="77777777" w:rsidR="00AF10A1" w:rsidRPr="00BD366B" w:rsidRDefault="00AF10A1" w:rsidP="00AF10A1">
            <w:pPr>
              <w:pStyle w:val="TableText"/>
              <w:rPr>
                <w:rFonts w:asciiTheme="minorHAnsi" w:hAnsiTheme="minorHAnsi" w:cstheme="minorHAnsi"/>
                <w:szCs w:val="24"/>
              </w:rPr>
            </w:pPr>
            <w:r w:rsidRPr="00BD366B">
              <w:rPr>
                <w:rFonts w:asciiTheme="minorHAnsi" w:hAnsiTheme="minorHAnsi" w:cstheme="minorHAnsi"/>
                <w:szCs w:val="24"/>
              </w:rPr>
              <w:t>United Kingdom</w:t>
            </w:r>
          </w:p>
        </w:tc>
      </w:tr>
    </w:tbl>
    <w:p w14:paraId="4CBDF469" w14:textId="77777777" w:rsidR="008B56D8" w:rsidRDefault="008B56D8">
      <w:pPr>
        <w:spacing w:after="0" w:line="240" w:lineRule="auto"/>
      </w:pPr>
      <w:r>
        <w:br w:type="page"/>
      </w:r>
    </w:p>
    <w:p w14:paraId="2E5636FD" w14:textId="456F4880" w:rsidR="008B56D8" w:rsidRDefault="008B56D8" w:rsidP="0014764E">
      <w:pPr>
        <w:pStyle w:val="Heading1"/>
        <w:numPr>
          <w:ilvl w:val="0"/>
          <w:numId w:val="0"/>
        </w:numPr>
      </w:pPr>
      <w:bookmarkStart w:id="33" w:name="_Appendix_B_–"/>
      <w:bookmarkStart w:id="34" w:name="_Toc181715333"/>
      <w:bookmarkStart w:id="35" w:name="_Toc189558143"/>
      <w:bookmarkEnd w:id="33"/>
      <w:r>
        <w:lastRenderedPageBreak/>
        <w:t xml:space="preserve">Appendix </w:t>
      </w:r>
      <w:r w:rsidR="000F6553">
        <w:t>B</w:t>
      </w:r>
      <w:r>
        <w:t xml:space="preserve"> – </w:t>
      </w:r>
      <w:r w:rsidR="00BE1AE4" w:rsidRPr="0059698B">
        <w:t>Glossary of terms</w:t>
      </w:r>
      <w:bookmarkEnd w:id="34"/>
      <w:bookmarkEnd w:id="35"/>
    </w:p>
    <w:tbl>
      <w:tblPr>
        <w:tblStyle w:val="ONRTable1"/>
        <w:tblW w:w="5000" w:type="pct"/>
        <w:tblInd w:w="0" w:type="dxa"/>
        <w:tblLook w:val="04A0" w:firstRow="1" w:lastRow="0" w:firstColumn="1" w:lastColumn="0" w:noHBand="0" w:noVBand="1"/>
      </w:tblPr>
      <w:tblGrid>
        <w:gridCol w:w="1986"/>
        <w:gridCol w:w="7040"/>
      </w:tblGrid>
      <w:tr w:rsidR="008B56D8" w:rsidRPr="00BD366B" w14:paraId="31F0B56A" w14:textId="77777777" w:rsidTr="00BD366B">
        <w:trPr>
          <w:cnfStyle w:val="100000000000" w:firstRow="1" w:lastRow="0" w:firstColumn="0" w:lastColumn="0" w:oddVBand="0" w:evenVBand="0" w:oddHBand="0" w:evenHBand="0" w:firstRowFirstColumn="0" w:firstRowLastColumn="0" w:lastRowFirstColumn="0" w:lastRowLastColumn="0"/>
          <w:cantSplit/>
          <w:tblHeader/>
        </w:trPr>
        <w:tc>
          <w:tcPr>
            <w:tcW w:w="1100" w:type="pct"/>
            <w:hideMark/>
          </w:tcPr>
          <w:p w14:paraId="3C884F64" w14:textId="77777777" w:rsidR="008B56D8" w:rsidRPr="00BD366B" w:rsidRDefault="008B56D8" w:rsidP="004D7B52">
            <w:pPr>
              <w:pStyle w:val="TableText"/>
              <w:spacing w:line="252" w:lineRule="auto"/>
              <w:rPr>
                <w:rFonts w:cs="Arial"/>
                <w:szCs w:val="24"/>
              </w:rPr>
            </w:pPr>
            <w:r w:rsidRPr="00BD366B">
              <w:rPr>
                <w:rFonts w:cs="Arial"/>
                <w:szCs w:val="24"/>
              </w:rPr>
              <w:t>Glossary</w:t>
            </w:r>
          </w:p>
        </w:tc>
        <w:tc>
          <w:tcPr>
            <w:tcW w:w="3900" w:type="pct"/>
          </w:tcPr>
          <w:p w14:paraId="545A941B" w14:textId="77777777" w:rsidR="008B56D8" w:rsidRPr="00BD366B" w:rsidRDefault="008B56D8" w:rsidP="004D7B52">
            <w:pPr>
              <w:pStyle w:val="TableText"/>
              <w:spacing w:line="252" w:lineRule="auto"/>
              <w:rPr>
                <w:rFonts w:cs="Arial"/>
                <w:szCs w:val="24"/>
              </w:rPr>
            </w:pPr>
            <w:r w:rsidRPr="00BD366B">
              <w:rPr>
                <w:rFonts w:cs="Arial"/>
                <w:szCs w:val="24"/>
              </w:rPr>
              <w:t>Description</w:t>
            </w:r>
          </w:p>
        </w:tc>
      </w:tr>
      <w:tr w:rsidR="008B56D8" w:rsidRPr="00BD366B" w14:paraId="76096BD3" w14:textId="77777777" w:rsidTr="00BD366B">
        <w:trPr>
          <w:cantSplit/>
        </w:trPr>
        <w:tc>
          <w:tcPr>
            <w:tcW w:w="1100" w:type="pct"/>
          </w:tcPr>
          <w:p w14:paraId="7A6C62AB" w14:textId="77777777" w:rsidR="008B56D8" w:rsidRPr="00BD366B" w:rsidRDefault="008B56D8" w:rsidP="004D7B52">
            <w:pPr>
              <w:pStyle w:val="TableText"/>
              <w:spacing w:line="252" w:lineRule="auto"/>
              <w:rPr>
                <w:rFonts w:cs="Arial"/>
                <w:szCs w:val="24"/>
              </w:rPr>
            </w:pPr>
            <w:r w:rsidRPr="00BD366B">
              <w:rPr>
                <w:rFonts w:cs="Arial"/>
                <w:szCs w:val="24"/>
              </w:rPr>
              <w:t>A</w:t>
            </w:r>
            <w:r w:rsidRPr="00BD366B">
              <w:rPr>
                <w:rFonts w:cs="Arial"/>
                <w:szCs w:val="24"/>
                <w:vertAlign w:val="subscript"/>
              </w:rPr>
              <w:t>1</w:t>
            </w:r>
            <w:r w:rsidRPr="00BD366B">
              <w:rPr>
                <w:rFonts w:cs="Arial"/>
                <w:szCs w:val="24"/>
              </w:rPr>
              <w:t xml:space="preserve"> </w:t>
            </w:r>
          </w:p>
        </w:tc>
        <w:tc>
          <w:tcPr>
            <w:tcW w:w="3900" w:type="pct"/>
          </w:tcPr>
          <w:p w14:paraId="2B123F0C" w14:textId="380814B7" w:rsidR="008B56D8" w:rsidRPr="00BD366B" w:rsidRDefault="008B56D8" w:rsidP="004D7B52">
            <w:pPr>
              <w:pStyle w:val="TableText"/>
              <w:spacing w:line="252" w:lineRule="auto"/>
              <w:rPr>
                <w:rFonts w:cs="Arial"/>
                <w:szCs w:val="24"/>
              </w:rPr>
            </w:pPr>
            <w:r w:rsidRPr="00BD366B">
              <w:rPr>
                <w:rFonts w:cs="Arial"/>
                <w:szCs w:val="24"/>
              </w:rPr>
              <w:t xml:space="preserve">The activity value of special form radioactive material which is listed in </w:t>
            </w:r>
            <w:r w:rsidR="006737CA" w:rsidRPr="00BD366B">
              <w:rPr>
                <w:rFonts w:cs="Arial"/>
                <w:szCs w:val="24"/>
              </w:rPr>
              <w:t>the</w:t>
            </w:r>
            <w:r w:rsidRPr="00BD366B">
              <w:rPr>
                <w:rFonts w:cs="Arial"/>
                <w:szCs w:val="24"/>
              </w:rPr>
              <w:t xml:space="preserve"> </w:t>
            </w:r>
            <w:r w:rsidR="006737CA" w:rsidRPr="00BD366B">
              <w:rPr>
                <w:rFonts w:cs="Arial"/>
                <w:szCs w:val="24"/>
              </w:rPr>
              <w:t>t</w:t>
            </w:r>
            <w:r w:rsidRPr="00BD366B">
              <w:rPr>
                <w:rFonts w:cs="Arial"/>
                <w:szCs w:val="24"/>
              </w:rPr>
              <w:t>able in ADR 2.2.7.2.2.1 or derived in ADR 2.2.7.2.2.2 and is used to determine the activity limits for the requirements of ADR.</w:t>
            </w:r>
          </w:p>
        </w:tc>
      </w:tr>
      <w:tr w:rsidR="008B56D8" w:rsidRPr="00BD366B" w14:paraId="03C0B1DB" w14:textId="77777777" w:rsidTr="00BD366B">
        <w:trPr>
          <w:cantSplit/>
        </w:trPr>
        <w:tc>
          <w:tcPr>
            <w:tcW w:w="1100" w:type="pct"/>
          </w:tcPr>
          <w:p w14:paraId="627A6DE5" w14:textId="77777777" w:rsidR="008B56D8" w:rsidRPr="00BD366B" w:rsidRDefault="008B56D8" w:rsidP="004D7B52">
            <w:pPr>
              <w:pStyle w:val="TableText"/>
              <w:spacing w:line="252" w:lineRule="auto"/>
              <w:rPr>
                <w:rFonts w:cs="Arial"/>
                <w:szCs w:val="24"/>
              </w:rPr>
            </w:pPr>
            <w:r w:rsidRPr="00BD366B">
              <w:rPr>
                <w:rFonts w:cs="Arial"/>
                <w:szCs w:val="24"/>
              </w:rPr>
              <w:t>A</w:t>
            </w:r>
            <w:r w:rsidRPr="00BD366B">
              <w:rPr>
                <w:rFonts w:cs="Arial"/>
                <w:szCs w:val="24"/>
                <w:vertAlign w:val="subscript"/>
              </w:rPr>
              <w:t>2</w:t>
            </w:r>
          </w:p>
        </w:tc>
        <w:tc>
          <w:tcPr>
            <w:tcW w:w="3900" w:type="pct"/>
          </w:tcPr>
          <w:p w14:paraId="0DD6C7EE" w14:textId="77777777" w:rsidR="008B56D8" w:rsidRPr="00BD366B" w:rsidRDefault="008B56D8" w:rsidP="004D7B52">
            <w:pPr>
              <w:pStyle w:val="TableText"/>
              <w:spacing w:line="252" w:lineRule="auto"/>
              <w:rPr>
                <w:rFonts w:cs="Arial"/>
                <w:szCs w:val="24"/>
              </w:rPr>
            </w:pPr>
            <w:r w:rsidRPr="00BD366B">
              <w:rPr>
                <w:rFonts w:cs="Arial"/>
                <w:szCs w:val="24"/>
              </w:rPr>
              <w:t>The activity value of radioactive material, other than special form of radioactive material, which is listed in the Table in ADR 2.2.7.2.2.1 or derived in ADR 2.2.7.2.2.2 and is used to determine the activity limits for the requirements of ADR.</w:t>
            </w:r>
          </w:p>
        </w:tc>
      </w:tr>
      <w:tr w:rsidR="008B56D8" w:rsidRPr="00BD366B" w14:paraId="3D71CC23" w14:textId="77777777" w:rsidTr="00BD366B">
        <w:trPr>
          <w:cantSplit/>
        </w:trPr>
        <w:tc>
          <w:tcPr>
            <w:tcW w:w="1100" w:type="pct"/>
          </w:tcPr>
          <w:p w14:paraId="1273E179" w14:textId="242D4986" w:rsidR="008B56D8" w:rsidRPr="00BD366B" w:rsidRDefault="00D0206A" w:rsidP="004D7B52">
            <w:pPr>
              <w:pStyle w:val="TableText"/>
              <w:spacing w:line="252" w:lineRule="auto"/>
              <w:rPr>
                <w:rFonts w:cs="Arial"/>
                <w:szCs w:val="24"/>
              </w:rPr>
            </w:pPr>
            <w:r w:rsidRPr="00BD366B">
              <w:rPr>
                <w:rFonts w:cs="Arial"/>
                <w:szCs w:val="24"/>
              </w:rPr>
              <w:t>C</w:t>
            </w:r>
            <w:r w:rsidR="008B56D8" w:rsidRPr="00BD366B">
              <w:rPr>
                <w:rFonts w:cs="Arial"/>
                <w:szCs w:val="24"/>
              </w:rPr>
              <w:t>arriage</w:t>
            </w:r>
          </w:p>
        </w:tc>
        <w:tc>
          <w:tcPr>
            <w:tcW w:w="3900" w:type="pct"/>
          </w:tcPr>
          <w:p w14:paraId="029D9A4E" w14:textId="0F0F9EE3" w:rsidR="008B56D8" w:rsidRPr="00BD366B" w:rsidRDefault="008B56D8" w:rsidP="004D7B52">
            <w:pPr>
              <w:pStyle w:val="TableText"/>
              <w:spacing w:line="252" w:lineRule="auto"/>
              <w:rPr>
                <w:rFonts w:cs="Arial"/>
                <w:szCs w:val="24"/>
              </w:rPr>
            </w:pPr>
            <w:r w:rsidRPr="00BD366B">
              <w:rPr>
                <w:rFonts w:cs="Arial"/>
                <w:szCs w:val="24"/>
              </w:rPr>
              <w:t>The change of place of dangerous good, including stop</w:t>
            </w:r>
            <w:r w:rsidR="00D0206A" w:rsidRPr="00BD366B">
              <w:rPr>
                <w:rFonts w:cs="Arial"/>
                <w:szCs w:val="24"/>
              </w:rPr>
              <w:t>s</w:t>
            </w:r>
            <w:r w:rsidRPr="00BD366B">
              <w:rPr>
                <w:rFonts w:cs="Arial"/>
                <w:szCs w:val="24"/>
              </w:rPr>
              <w:t xml:space="preserve"> made necessary by transport conditions and including any period spent by the dangerous goods in vehicle</w:t>
            </w:r>
            <w:r w:rsidR="00D0206A" w:rsidRPr="00BD366B">
              <w:rPr>
                <w:rFonts w:cs="Arial"/>
                <w:szCs w:val="24"/>
              </w:rPr>
              <w:t>s</w:t>
            </w:r>
            <w:r w:rsidRPr="00BD366B">
              <w:rPr>
                <w:rFonts w:cs="Arial"/>
                <w:szCs w:val="24"/>
              </w:rPr>
              <w:t>, tanks and containers made necessary by traffic conditions before, during and after the change of place.</w:t>
            </w:r>
            <w:r w:rsidR="009067B8" w:rsidRPr="00BD366B">
              <w:rPr>
                <w:rFonts w:cs="Arial"/>
                <w:szCs w:val="24"/>
              </w:rPr>
              <w:t xml:space="preserve"> </w:t>
            </w:r>
          </w:p>
          <w:p w14:paraId="5F5AE78C" w14:textId="27987416" w:rsidR="008B56D8" w:rsidRPr="00BD366B" w:rsidRDefault="008B56D8" w:rsidP="004D7B52">
            <w:pPr>
              <w:pStyle w:val="TableText"/>
              <w:spacing w:line="252" w:lineRule="auto"/>
              <w:rPr>
                <w:rFonts w:cs="Arial"/>
                <w:szCs w:val="24"/>
              </w:rPr>
            </w:pPr>
            <w:r w:rsidRPr="00BD366B">
              <w:rPr>
                <w:rFonts w:cs="Arial"/>
                <w:szCs w:val="24"/>
              </w:rPr>
              <w:t>This definition also covers the intermediate temporary storage of dangerous goods in order to change the mode or means of transport (trans-shipment).</w:t>
            </w:r>
            <w:r w:rsidR="009067B8" w:rsidRPr="00BD366B">
              <w:rPr>
                <w:rFonts w:cs="Arial"/>
                <w:szCs w:val="24"/>
              </w:rPr>
              <w:t xml:space="preserve"> </w:t>
            </w:r>
            <w:r w:rsidRPr="00BD366B">
              <w:rPr>
                <w:rFonts w:cs="Arial"/>
                <w:szCs w:val="24"/>
              </w:rPr>
              <w:t>This shall apply provided that transport documents showing the place of dispatch and the place of reception are presented on request and provided that packages and tanks are not opened during intermediate storage, except to be checked by the competent authorities.</w:t>
            </w:r>
          </w:p>
        </w:tc>
      </w:tr>
      <w:tr w:rsidR="008B56D8" w:rsidRPr="00BD366B" w14:paraId="6F2ED3C1" w14:textId="77777777" w:rsidTr="00BD366B">
        <w:trPr>
          <w:cantSplit/>
        </w:trPr>
        <w:tc>
          <w:tcPr>
            <w:tcW w:w="1100" w:type="pct"/>
          </w:tcPr>
          <w:p w14:paraId="51B1323B" w14:textId="0D9CE36D" w:rsidR="008B56D8" w:rsidRPr="00BD366B" w:rsidRDefault="00D0206A" w:rsidP="004D7B52">
            <w:pPr>
              <w:pStyle w:val="TableText"/>
              <w:spacing w:line="252" w:lineRule="auto"/>
              <w:rPr>
                <w:rFonts w:cs="Arial"/>
                <w:szCs w:val="24"/>
              </w:rPr>
            </w:pPr>
            <w:r w:rsidRPr="00BD366B">
              <w:rPr>
                <w:rFonts w:cs="Arial"/>
                <w:szCs w:val="24"/>
              </w:rPr>
              <w:t>C</w:t>
            </w:r>
            <w:r w:rsidR="008B56D8" w:rsidRPr="00BD366B">
              <w:rPr>
                <w:rFonts w:cs="Arial"/>
                <w:szCs w:val="24"/>
              </w:rPr>
              <w:t>arrier</w:t>
            </w:r>
          </w:p>
        </w:tc>
        <w:tc>
          <w:tcPr>
            <w:tcW w:w="3900" w:type="pct"/>
          </w:tcPr>
          <w:p w14:paraId="15E0E145" w14:textId="77777777" w:rsidR="008B56D8" w:rsidRPr="00BD366B" w:rsidRDefault="008B56D8" w:rsidP="004D7B52">
            <w:pPr>
              <w:pStyle w:val="TableText"/>
              <w:spacing w:line="252" w:lineRule="auto"/>
              <w:rPr>
                <w:rFonts w:cs="Arial"/>
                <w:szCs w:val="24"/>
              </w:rPr>
            </w:pPr>
            <w:r w:rsidRPr="00BD366B">
              <w:rPr>
                <w:rFonts w:cs="Arial"/>
                <w:szCs w:val="24"/>
              </w:rPr>
              <w:t>The enterprise which carries out the transport operation with or without a transport contract.</w:t>
            </w:r>
          </w:p>
        </w:tc>
      </w:tr>
      <w:tr w:rsidR="008B56D8" w:rsidRPr="00BD366B" w14:paraId="2326AA50" w14:textId="77777777" w:rsidTr="00BD366B">
        <w:trPr>
          <w:cantSplit/>
        </w:trPr>
        <w:tc>
          <w:tcPr>
            <w:tcW w:w="1100" w:type="pct"/>
          </w:tcPr>
          <w:p w14:paraId="727E7C16" w14:textId="77777777" w:rsidR="008B56D8" w:rsidRPr="00BD366B" w:rsidRDefault="008B56D8" w:rsidP="004D7B52">
            <w:pPr>
              <w:pStyle w:val="TableText"/>
              <w:spacing w:line="252" w:lineRule="auto"/>
              <w:rPr>
                <w:rFonts w:cs="Arial"/>
                <w:szCs w:val="24"/>
              </w:rPr>
            </w:pPr>
            <w:r w:rsidRPr="00BD366B">
              <w:rPr>
                <w:rFonts w:cs="Arial"/>
                <w:szCs w:val="24"/>
              </w:rPr>
              <w:t>Class 7 dangerous goods</w:t>
            </w:r>
          </w:p>
        </w:tc>
        <w:tc>
          <w:tcPr>
            <w:tcW w:w="3900" w:type="pct"/>
          </w:tcPr>
          <w:p w14:paraId="796B4443" w14:textId="77777777" w:rsidR="008B56D8" w:rsidRPr="00BD366B" w:rsidRDefault="008B56D8" w:rsidP="004D7B52">
            <w:pPr>
              <w:pStyle w:val="TableText"/>
              <w:spacing w:line="252" w:lineRule="auto"/>
              <w:rPr>
                <w:rFonts w:cs="Arial"/>
                <w:szCs w:val="24"/>
                <w:highlight w:val="yellow"/>
              </w:rPr>
            </w:pPr>
            <w:r w:rsidRPr="00BD366B">
              <w:rPr>
                <w:rFonts w:cs="Arial"/>
                <w:szCs w:val="24"/>
              </w:rPr>
              <w:t>Radioactive material</w:t>
            </w:r>
          </w:p>
        </w:tc>
      </w:tr>
      <w:tr w:rsidR="008B56D8" w:rsidRPr="00BD366B" w14:paraId="4F265F75" w14:textId="77777777" w:rsidTr="00BD366B">
        <w:trPr>
          <w:cantSplit/>
        </w:trPr>
        <w:tc>
          <w:tcPr>
            <w:tcW w:w="1100" w:type="pct"/>
          </w:tcPr>
          <w:p w14:paraId="1D608F2A" w14:textId="77777777" w:rsidR="008B56D8" w:rsidRPr="00BD366B" w:rsidRDefault="008B56D8" w:rsidP="004D7B52">
            <w:pPr>
              <w:pStyle w:val="TableText"/>
              <w:spacing w:line="252" w:lineRule="auto"/>
              <w:rPr>
                <w:rFonts w:cs="Arial"/>
                <w:szCs w:val="24"/>
              </w:rPr>
            </w:pPr>
            <w:r w:rsidRPr="00BD366B">
              <w:rPr>
                <w:rFonts w:cs="Arial"/>
                <w:szCs w:val="24"/>
              </w:rPr>
              <w:t>Class 7 high consequence dangerous goods</w:t>
            </w:r>
          </w:p>
        </w:tc>
        <w:tc>
          <w:tcPr>
            <w:tcW w:w="3900" w:type="pct"/>
          </w:tcPr>
          <w:p w14:paraId="1C60F868" w14:textId="2F311A36" w:rsidR="008B56D8" w:rsidRPr="00BD366B" w:rsidRDefault="008B56D8" w:rsidP="004D7B52">
            <w:pPr>
              <w:pStyle w:val="TableText"/>
              <w:spacing w:line="252" w:lineRule="auto"/>
              <w:rPr>
                <w:rFonts w:cs="Arial"/>
                <w:szCs w:val="24"/>
              </w:rPr>
            </w:pPr>
            <w:r w:rsidRPr="00BD366B">
              <w:rPr>
                <w:rFonts w:cs="Arial"/>
                <w:szCs w:val="24"/>
              </w:rPr>
              <w:t>Radioactive material with the potential for misuse in a terrorist incident and which may, as a result, produce serious consequences such as mass casualties or mass destruction (whether to infrastructure, the environment or the economy) or, particularly for radioactive material, mass socio-economic disruption.</w:t>
            </w:r>
          </w:p>
        </w:tc>
      </w:tr>
      <w:tr w:rsidR="008B56D8" w:rsidRPr="00BD366B" w14:paraId="50272D06" w14:textId="77777777" w:rsidTr="00BD366B">
        <w:trPr>
          <w:cantSplit/>
        </w:trPr>
        <w:tc>
          <w:tcPr>
            <w:tcW w:w="1100" w:type="pct"/>
          </w:tcPr>
          <w:p w14:paraId="0E28F5C1" w14:textId="2A7ABCE8" w:rsidR="008B56D8" w:rsidRPr="00BD366B" w:rsidRDefault="00D0206A" w:rsidP="004D7B52">
            <w:pPr>
              <w:pStyle w:val="TableText"/>
              <w:spacing w:line="252" w:lineRule="auto"/>
              <w:rPr>
                <w:rFonts w:cs="Arial"/>
                <w:szCs w:val="24"/>
              </w:rPr>
            </w:pPr>
            <w:r w:rsidRPr="00BD366B">
              <w:rPr>
                <w:rFonts w:cs="Arial"/>
                <w:szCs w:val="24"/>
              </w:rPr>
              <w:t>C</w:t>
            </w:r>
            <w:r w:rsidR="008B56D8" w:rsidRPr="00BD366B">
              <w:rPr>
                <w:rFonts w:cs="Arial"/>
                <w:szCs w:val="24"/>
              </w:rPr>
              <w:t>ompetent authority</w:t>
            </w:r>
          </w:p>
        </w:tc>
        <w:tc>
          <w:tcPr>
            <w:tcW w:w="3900" w:type="pct"/>
          </w:tcPr>
          <w:p w14:paraId="5468B651" w14:textId="77777777" w:rsidR="008B56D8" w:rsidRPr="00BD366B" w:rsidRDefault="008B56D8" w:rsidP="004D7B52">
            <w:pPr>
              <w:pStyle w:val="TableText"/>
              <w:spacing w:line="252" w:lineRule="auto"/>
              <w:rPr>
                <w:rFonts w:cs="Arial"/>
                <w:szCs w:val="24"/>
                <w:highlight w:val="yellow"/>
              </w:rPr>
            </w:pPr>
            <w:r w:rsidRPr="00BD366B">
              <w:rPr>
                <w:rFonts w:cs="Arial"/>
                <w:szCs w:val="24"/>
              </w:rPr>
              <w:t>Any person or organisation with the legal authority or power to perform a specific function.</w:t>
            </w:r>
          </w:p>
        </w:tc>
      </w:tr>
      <w:tr w:rsidR="008B56D8" w:rsidRPr="00BD366B" w14:paraId="02127CC3" w14:textId="77777777" w:rsidTr="00BD366B">
        <w:trPr>
          <w:cantSplit/>
        </w:trPr>
        <w:tc>
          <w:tcPr>
            <w:tcW w:w="1100" w:type="pct"/>
          </w:tcPr>
          <w:p w14:paraId="09F712BA" w14:textId="348FFCBE" w:rsidR="008B56D8" w:rsidRPr="00BD366B" w:rsidRDefault="00D0206A" w:rsidP="004D7B52">
            <w:pPr>
              <w:pStyle w:val="TableText"/>
              <w:spacing w:line="252" w:lineRule="auto"/>
              <w:rPr>
                <w:rFonts w:cs="Arial"/>
                <w:szCs w:val="24"/>
              </w:rPr>
            </w:pPr>
            <w:r w:rsidRPr="00BD366B">
              <w:rPr>
                <w:rFonts w:cs="Arial"/>
                <w:szCs w:val="24"/>
              </w:rPr>
              <w:lastRenderedPageBreak/>
              <w:t>C</w:t>
            </w:r>
            <w:r w:rsidR="008B56D8" w:rsidRPr="00BD366B">
              <w:rPr>
                <w:rFonts w:cs="Arial"/>
                <w:szCs w:val="24"/>
              </w:rPr>
              <w:t>ontamination</w:t>
            </w:r>
          </w:p>
        </w:tc>
        <w:tc>
          <w:tcPr>
            <w:tcW w:w="3900" w:type="pct"/>
          </w:tcPr>
          <w:p w14:paraId="66963159" w14:textId="77777777" w:rsidR="008B56D8" w:rsidRPr="00BD366B" w:rsidRDefault="008B56D8" w:rsidP="004D7B52">
            <w:pPr>
              <w:pStyle w:val="TableText"/>
              <w:spacing w:line="252" w:lineRule="auto"/>
              <w:rPr>
                <w:rFonts w:cs="Arial"/>
                <w:szCs w:val="24"/>
              </w:rPr>
            </w:pPr>
            <w:r w:rsidRPr="00BD366B">
              <w:rPr>
                <w:rFonts w:cs="Arial"/>
                <w:szCs w:val="24"/>
              </w:rPr>
              <w:t xml:space="preserve">In the context of ADR, contamination means the presence of a radioactive substance on a surface in quantities in excess of 0.4 </w:t>
            </w:r>
            <w:proofErr w:type="spellStart"/>
            <w:r w:rsidRPr="00BD366B">
              <w:rPr>
                <w:rFonts w:cs="Arial"/>
                <w:szCs w:val="24"/>
              </w:rPr>
              <w:t>Bq</w:t>
            </w:r>
            <w:proofErr w:type="spellEnd"/>
            <w:r w:rsidRPr="00BD366B">
              <w:rPr>
                <w:rFonts w:cs="Arial"/>
                <w:szCs w:val="24"/>
              </w:rPr>
              <w:t>/cm</w:t>
            </w:r>
            <w:r w:rsidRPr="00BD366B">
              <w:rPr>
                <w:rFonts w:cs="Arial"/>
                <w:szCs w:val="24"/>
                <w:vertAlign w:val="superscript"/>
              </w:rPr>
              <w:t>2</w:t>
            </w:r>
            <w:r w:rsidRPr="00BD366B">
              <w:rPr>
                <w:rFonts w:cs="Arial"/>
                <w:szCs w:val="24"/>
              </w:rPr>
              <w:t xml:space="preserve"> for beta and gamma emitters and low toxicity alpha emitters, or 0.04 </w:t>
            </w:r>
            <w:proofErr w:type="spellStart"/>
            <w:r w:rsidRPr="00BD366B">
              <w:rPr>
                <w:rFonts w:cs="Arial"/>
                <w:szCs w:val="24"/>
              </w:rPr>
              <w:t>Bq</w:t>
            </w:r>
            <w:proofErr w:type="spellEnd"/>
            <w:r w:rsidRPr="00BD366B">
              <w:rPr>
                <w:rFonts w:cs="Arial"/>
                <w:szCs w:val="24"/>
              </w:rPr>
              <w:t>/cm</w:t>
            </w:r>
            <w:r w:rsidRPr="00BD366B">
              <w:rPr>
                <w:rFonts w:cs="Arial"/>
                <w:szCs w:val="24"/>
                <w:vertAlign w:val="superscript"/>
              </w:rPr>
              <w:t>2</w:t>
            </w:r>
            <w:r w:rsidRPr="00BD366B">
              <w:rPr>
                <w:rFonts w:cs="Arial"/>
                <w:szCs w:val="24"/>
              </w:rPr>
              <w:t xml:space="preserve"> for all other alpha emitters.</w:t>
            </w:r>
          </w:p>
          <w:p w14:paraId="1C7A13C9" w14:textId="48C61D97" w:rsidR="008B56D8" w:rsidRPr="00BD366B" w:rsidRDefault="008B56D8" w:rsidP="004D7B52">
            <w:pPr>
              <w:pStyle w:val="TableText"/>
              <w:spacing w:line="252" w:lineRule="auto"/>
              <w:rPr>
                <w:rFonts w:cs="Arial"/>
                <w:szCs w:val="24"/>
              </w:rPr>
            </w:pPr>
            <w:r w:rsidRPr="00BD366B">
              <w:rPr>
                <w:rFonts w:cs="Arial"/>
                <w:szCs w:val="24"/>
              </w:rPr>
              <w:t>Non-fixed contamination means contamination that can be removed from a surface during routine condition of carriage.</w:t>
            </w:r>
          </w:p>
          <w:p w14:paraId="1255D67F" w14:textId="0A21721F" w:rsidR="008B56D8" w:rsidRPr="00BD366B" w:rsidRDefault="008B56D8" w:rsidP="004D7B52">
            <w:pPr>
              <w:pStyle w:val="TableText"/>
              <w:spacing w:line="252" w:lineRule="auto"/>
              <w:rPr>
                <w:rFonts w:cs="Arial"/>
                <w:szCs w:val="24"/>
                <w:highlight w:val="yellow"/>
              </w:rPr>
            </w:pPr>
            <w:r w:rsidRPr="00BD366B">
              <w:rPr>
                <w:rFonts w:cs="Arial"/>
                <w:szCs w:val="24"/>
              </w:rPr>
              <w:t>Fixed contamination means contamination other than non-fixed contamination.</w:t>
            </w:r>
            <w:r w:rsidR="005C03BD" w:rsidRPr="00BD366B">
              <w:rPr>
                <w:rFonts w:cs="Arial"/>
                <w:szCs w:val="24"/>
              </w:rPr>
              <w:t xml:space="preserve"> </w:t>
            </w:r>
          </w:p>
        </w:tc>
      </w:tr>
      <w:tr w:rsidR="00786E81" w:rsidRPr="00BD366B" w14:paraId="2DA3A336" w14:textId="77777777" w:rsidTr="00BD366B">
        <w:trPr>
          <w:cantSplit/>
        </w:trPr>
        <w:tc>
          <w:tcPr>
            <w:tcW w:w="1100" w:type="pct"/>
          </w:tcPr>
          <w:p w14:paraId="43EE300F" w14:textId="23E5BB4A" w:rsidR="00786E81" w:rsidRPr="00BD366B" w:rsidRDefault="00786E81" w:rsidP="004D7B52">
            <w:pPr>
              <w:pStyle w:val="TableText"/>
              <w:spacing w:line="252" w:lineRule="auto"/>
              <w:rPr>
                <w:rFonts w:cs="Arial"/>
                <w:szCs w:val="24"/>
              </w:rPr>
            </w:pPr>
            <w:bookmarkStart w:id="36" w:name="_Hlk180481436"/>
            <w:r w:rsidRPr="00BD366B">
              <w:rPr>
                <w:rFonts w:cs="Arial"/>
                <w:szCs w:val="24"/>
              </w:rPr>
              <w:t xml:space="preserve">In-transit </w:t>
            </w:r>
            <w:r w:rsidR="009245E7" w:rsidRPr="00BD366B">
              <w:rPr>
                <w:rFonts w:cs="Arial"/>
                <w:szCs w:val="24"/>
              </w:rPr>
              <w:t xml:space="preserve">/ temporary </w:t>
            </w:r>
            <w:r w:rsidRPr="00BD366B">
              <w:rPr>
                <w:rFonts w:cs="Arial"/>
                <w:szCs w:val="24"/>
              </w:rPr>
              <w:t>storage</w:t>
            </w:r>
          </w:p>
        </w:tc>
        <w:tc>
          <w:tcPr>
            <w:tcW w:w="3900" w:type="pct"/>
          </w:tcPr>
          <w:p w14:paraId="7F1BE4C7" w14:textId="77777777" w:rsidR="00786E81" w:rsidRPr="00BD366B" w:rsidRDefault="009245E7" w:rsidP="004D7B52">
            <w:pPr>
              <w:pStyle w:val="TableText"/>
              <w:spacing w:line="252" w:lineRule="auto"/>
              <w:rPr>
                <w:rFonts w:cs="Arial"/>
                <w:szCs w:val="24"/>
              </w:rPr>
            </w:pPr>
            <w:r w:rsidRPr="00BD366B">
              <w:rPr>
                <w:rFonts w:cs="Arial"/>
                <w:szCs w:val="24"/>
              </w:rPr>
              <w:t>Storage is only considered temporary or in-transit</w:t>
            </w:r>
            <w:r w:rsidR="00FB61A1" w:rsidRPr="00BD366B">
              <w:rPr>
                <w:rFonts w:cs="Arial"/>
                <w:szCs w:val="24"/>
              </w:rPr>
              <w:t xml:space="preserve"> if it meets the following criteria:</w:t>
            </w:r>
          </w:p>
          <w:p w14:paraId="3BE0725D" w14:textId="77777777" w:rsidR="00FB61A1" w:rsidRPr="00BD366B" w:rsidRDefault="00FB61A1" w:rsidP="004D7B52">
            <w:pPr>
              <w:pStyle w:val="TableText"/>
              <w:numPr>
                <w:ilvl w:val="0"/>
                <w:numId w:val="14"/>
              </w:numPr>
              <w:spacing w:line="252" w:lineRule="auto"/>
              <w:rPr>
                <w:rFonts w:cs="Arial"/>
                <w:szCs w:val="24"/>
              </w:rPr>
            </w:pPr>
            <w:r w:rsidRPr="00BD366B">
              <w:rPr>
                <w:rFonts w:cs="Arial"/>
                <w:szCs w:val="24"/>
              </w:rPr>
              <w:t xml:space="preserve">Packages are being </w:t>
            </w:r>
            <w:r w:rsidR="00866A5D" w:rsidRPr="00BD366B">
              <w:rPr>
                <w:rFonts w:cs="Arial"/>
                <w:szCs w:val="24"/>
              </w:rPr>
              <w:t>stored for the purpose of changing transport mode/means of transport.</w:t>
            </w:r>
          </w:p>
          <w:p w14:paraId="1557A198" w14:textId="77777777" w:rsidR="00C35BD5" w:rsidRPr="00BD366B" w:rsidRDefault="00866A5D" w:rsidP="004D7B52">
            <w:pPr>
              <w:pStyle w:val="TableText"/>
              <w:numPr>
                <w:ilvl w:val="0"/>
                <w:numId w:val="14"/>
              </w:numPr>
              <w:spacing w:line="252" w:lineRule="auto"/>
              <w:rPr>
                <w:rFonts w:cs="Arial"/>
                <w:szCs w:val="24"/>
              </w:rPr>
            </w:pPr>
            <w:r w:rsidRPr="00BD366B">
              <w:rPr>
                <w:rFonts w:cs="Arial"/>
                <w:szCs w:val="24"/>
              </w:rPr>
              <w:t>Packages are not</w:t>
            </w:r>
            <w:r w:rsidR="00C35BD5" w:rsidRPr="00BD366B">
              <w:rPr>
                <w:rFonts w:cs="Arial"/>
                <w:szCs w:val="24"/>
              </w:rPr>
              <w:t xml:space="preserve"> opened (apart from for inspection by authorities).</w:t>
            </w:r>
          </w:p>
          <w:p w14:paraId="24DF98AC" w14:textId="77777777" w:rsidR="00F303C1" w:rsidRPr="00BD366B" w:rsidRDefault="00E366C6" w:rsidP="004D7B52">
            <w:pPr>
              <w:pStyle w:val="TableText"/>
              <w:numPr>
                <w:ilvl w:val="0"/>
                <w:numId w:val="14"/>
              </w:numPr>
              <w:spacing w:line="252" w:lineRule="auto"/>
              <w:rPr>
                <w:rFonts w:cs="Arial"/>
                <w:szCs w:val="24"/>
              </w:rPr>
            </w:pPr>
            <w:r w:rsidRPr="00BD366B">
              <w:rPr>
                <w:rFonts w:cs="Arial"/>
                <w:szCs w:val="24"/>
              </w:rPr>
              <w:t xml:space="preserve">Transport </w:t>
            </w:r>
            <w:r w:rsidR="00D63FA6" w:rsidRPr="00BD366B">
              <w:rPr>
                <w:rFonts w:cs="Arial"/>
                <w:szCs w:val="24"/>
              </w:rPr>
              <w:t>documentation is available detailing the origin and final destination.</w:t>
            </w:r>
          </w:p>
          <w:p w14:paraId="0F3035E2" w14:textId="77777777" w:rsidR="00B46D84" w:rsidRPr="00BD366B" w:rsidRDefault="00B46D84" w:rsidP="004D7B52">
            <w:pPr>
              <w:pStyle w:val="TableText"/>
              <w:spacing w:line="252" w:lineRule="auto"/>
              <w:rPr>
                <w:rFonts w:cs="Arial"/>
                <w:szCs w:val="24"/>
              </w:rPr>
            </w:pPr>
          </w:p>
          <w:p w14:paraId="66090B33" w14:textId="46C86B03" w:rsidR="00783E4D" w:rsidRPr="00BD366B" w:rsidRDefault="00783E4D" w:rsidP="004D7B52">
            <w:pPr>
              <w:pStyle w:val="TableText"/>
              <w:spacing w:line="252" w:lineRule="auto"/>
              <w:rPr>
                <w:rFonts w:cs="Arial"/>
                <w:szCs w:val="24"/>
              </w:rPr>
            </w:pPr>
            <w:r w:rsidRPr="00BD366B">
              <w:rPr>
                <w:szCs w:val="24"/>
              </w:rPr>
              <w:t>A 12-month period is considered the upper bounding case for a transport operation (unless a longer duration can be justified) and is the basis for ADR provisions. If a package has not been received by the consignee within a 12-month period, it would normally either need to be re-consigned (in accordance with whatever safety case underpins its use) or, if its location is unknown, it would be considered to be lost.</w:t>
            </w:r>
          </w:p>
          <w:p w14:paraId="6FCF0637" w14:textId="77777777" w:rsidR="00B46D84" w:rsidRPr="00BD366B" w:rsidRDefault="00B46D84" w:rsidP="004D7B52">
            <w:pPr>
              <w:pStyle w:val="TableText"/>
              <w:spacing w:line="252" w:lineRule="auto"/>
              <w:rPr>
                <w:rFonts w:cs="Arial"/>
                <w:szCs w:val="24"/>
              </w:rPr>
            </w:pPr>
          </w:p>
          <w:p w14:paraId="23B68F49" w14:textId="6E238180" w:rsidR="00866A5D" w:rsidRPr="00BD366B" w:rsidRDefault="00F303C1" w:rsidP="004D7B52">
            <w:pPr>
              <w:pStyle w:val="TableText"/>
              <w:spacing w:line="252" w:lineRule="auto"/>
              <w:rPr>
                <w:rFonts w:cs="Arial"/>
                <w:szCs w:val="24"/>
              </w:rPr>
            </w:pPr>
            <w:r w:rsidRPr="00BD366B">
              <w:rPr>
                <w:rFonts w:cs="Arial"/>
                <w:szCs w:val="24"/>
              </w:rPr>
              <w:t xml:space="preserve">A storage facility may be both a </w:t>
            </w:r>
            <w:r w:rsidR="006E4F4E" w:rsidRPr="00BD366B">
              <w:rPr>
                <w:rFonts w:cs="Arial"/>
                <w:szCs w:val="24"/>
              </w:rPr>
              <w:t>permanent</w:t>
            </w:r>
            <w:r w:rsidRPr="00BD366B">
              <w:rPr>
                <w:rFonts w:cs="Arial"/>
                <w:szCs w:val="24"/>
              </w:rPr>
              <w:t xml:space="preserve"> store and in-transit store at the same time</w:t>
            </w:r>
            <w:r w:rsidR="00D12A47" w:rsidRPr="00BD366B">
              <w:rPr>
                <w:rFonts w:cs="Arial"/>
                <w:szCs w:val="24"/>
              </w:rPr>
              <w:t>, or alternate between states depending on the material within it,</w:t>
            </w:r>
            <w:r w:rsidR="009067B8" w:rsidRPr="00BD366B">
              <w:rPr>
                <w:rFonts w:cs="Arial"/>
                <w:szCs w:val="24"/>
              </w:rPr>
              <w:t xml:space="preserve"> </w:t>
            </w:r>
            <w:r w:rsidR="00E5073F" w:rsidRPr="00BD366B">
              <w:rPr>
                <w:rFonts w:cs="Arial"/>
                <w:szCs w:val="24"/>
              </w:rPr>
              <w:t xml:space="preserve">This should be clearly identified by the </w:t>
            </w:r>
            <w:r w:rsidR="000F7446" w:rsidRPr="00BD366B">
              <w:rPr>
                <w:rFonts w:cs="Arial"/>
                <w:szCs w:val="24"/>
              </w:rPr>
              <w:t>dutyholders’ management arrangements and risk assessments.</w:t>
            </w:r>
            <w:r w:rsidR="009067B8" w:rsidRPr="00BD366B">
              <w:rPr>
                <w:rFonts w:cs="Arial"/>
                <w:szCs w:val="24"/>
              </w:rPr>
              <w:t xml:space="preserve"> </w:t>
            </w:r>
            <w:r w:rsidR="000F7446" w:rsidRPr="00BD366B">
              <w:rPr>
                <w:rFonts w:cs="Arial"/>
                <w:szCs w:val="24"/>
              </w:rPr>
              <w:t>Perm</w:t>
            </w:r>
            <w:r w:rsidR="00FA5A44" w:rsidRPr="00BD366B">
              <w:rPr>
                <w:rFonts w:cs="Arial"/>
                <w:szCs w:val="24"/>
              </w:rPr>
              <w:t>a</w:t>
            </w:r>
            <w:r w:rsidR="000F7446" w:rsidRPr="00BD366B">
              <w:rPr>
                <w:rFonts w:cs="Arial"/>
                <w:szCs w:val="24"/>
              </w:rPr>
              <w:t>n</w:t>
            </w:r>
            <w:r w:rsidR="00FA5A44" w:rsidRPr="00BD366B">
              <w:rPr>
                <w:rFonts w:cs="Arial"/>
                <w:szCs w:val="24"/>
              </w:rPr>
              <w:t>e</w:t>
            </w:r>
            <w:r w:rsidR="000F7446" w:rsidRPr="00BD366B">
              <w:rPr>
                <w:rFonts w:cs="Arial"/>
                <w:szCs w:val="24"/>
              </w:rPr>
              <w:t>nt storage is permitted by the relevant environment age</w:t>
            </w:r>
            <w:r w:rsidR="00FA5A44" w:rsidRPr="00BD366B">
              <w:rPr>
                <w:rFonts w:cs="Arial"/>
                <w:szCs w:val="24"/>
              </w:rPr>
              <w:t xml:space="preserve">ncy, however there is exemption </w:t>
            </w:r>
            <w:r w:rsidR="00927436" w:rsidRPr="00BD366B">
              <w:rPr>
                <w:rFonts w:cs="Arial"/>
                <w:szCs w:val="24"/>
              </w:rPr>
              <w:t xml:space="preserve">guidance stating </w:t>
            </w:r>
            <w:r w:rsidR="00FA5A44" w:rsidRPr="00BD366B">
              <w:rPr>
                <w:rFonts w:cs="Arial"/>
                <w:szCs w:val="24"/>
              </w:rPr>
              <w:t>for in-transit storage</w:t>
            </w:r>
            <w:r w:rsidR="006F1DA9" w:rsidRPr="00BD366B">
              <w:rPr>
                <w:rFonts w:cs="Arial"/>
                <w:szCs w:val="24"/>
              </w:rPr>
              <w:t xml:space="preserve"> but this would not normally be expected to be longer than 14 days</w:t>
            </w:r>
            <w:r w:rsidR="00FA5A44" w:rsidRPr="00BD366B">
              <w:rPr>
                <w:rFonts w:cs="Arial"/>
                <w:szCs w:val="24"/>
              </w:rPr>
              <w:t>.</w:t>
            </w:r>
          </w:p>
        </w:tc>
      </w:tr>
      <w:bookmarkEnd w:id="36"/>
      <w:tr w:rsidR="008B56D8" w:rsidRPr="00BD366B" w14:paraId="7278832F" w14:textId="77777777" w:rsidTr="00BD366B">
        <w:trPr>
          <w:cantSplit/>
        </w:trPr>
        <w:tc>
          <w:tcPr>
            <w:tcW w:w="1100" w:type="pct"/>
          </w:tcPr>
          <w:p w14:paraId="1A490847" w14:textId="56671FD1" w:rsidR="008B56D8" w:rsidRPr="00BD366B" w:rsidRDefault="00D0206A" w:rsidP="004D7B52">
            <w:pPr>
              <w:pStyle w:val="TableText"/>
              <w:spacing w:line="252" w:lineRule="auto"/>
              <w:rPr>
                <w:rFonts w:cs="Arial"/>
                <w:szCs w:val="24"/>
              </w:rPr>
            </w:pPr>
            <w:r w:rsidRPr="00BD366B">
              <w:rPr>
                <w:rFonts w:cs="Arial"/>
                <w:szCs w:val="24"/>
              </w:rPr>
              <w:t xml:space="preserve">Nuclear </w:t>
            </w:r>
            <w:r w:rsidR="008B56D8" w:rsidRPr="00BD366B">
              <w:rPr>
                <w:rFonts w:cs="Arial"/>
                <w:szCs w:val="24"/>
              </w:rPr>
              <w:t>mat</w:t>
            </w:r>
            <w:r w:rsidR="006003DA" w:rsidRPr="00BD366B">
              <w:rPr>
                <w:rFonts w:cs="Arial"/>
                <w:szCs w:val="24"/>
              </w:rPr>
              <w:t>erial</w:t>
            </w:r>
          </w:p>
        </w:tc>
        <w:tc>
          <w:tcPr>
            <w:tcW w:w="3900" w:type="pct"/>
          </w:tcPr>
          <w:p w14:paraId="7ECF518D" w14:textId="5161547E" w:rsidR="008B56D8" w:rsidRPr="00BD366B" w:rsidRDefault="006003DA" w:rsidP="004D7B52">
            <w:pPr>
              <w:pStyle w:val="TableText"/>
              <w:spacing w:line="252" w:lineRule="auto"/>
              <w:rPr>
                <w:rFonts w:cs="Arial"/>
                <w:szCs w:val="24"/>
                <w:highlight w:val="yellow"/>
              </w:rPr>
            </w:pPr>
            <w:r w:rsidRPr="00BD366B">
              <w:rPr>
                <w:rFonts w:cs="Arial"/>
                <w:szCs w:val="24"/>
              </w:rPr>
              <w:t>Material listed in the table on the categorisation of nuclear material, including the material listed in its footnotes, in Section 4 of IAEA Nuclear Security Series No 13, Nuclear Security Recommendations on Physical Protection of Nuclear Material and Nuclear Facilities (INFCI</w:t>
            </w:r>
            <w:r w:rsidR="001660AD" w:rsidRPr="00BD366B">
              <w:rPr>
                <w:rFonts w:cs="Arial"/>
                <w:szCs w:val="24"/>
              </w:rPr>
              <w:t>RC/225/Revision 5).</w:t>
            </w:r>
          </w:p>
        </w:tc>
      </w:tr>
      <w:tr w:rsidR="008B56D8" w:rsidRPr="00BD366B" w14:paraId="41367713" w14:textId="77777777" w:rsidTr="00BD366B">
        <w:trPr>
          <w:cantSplit/>
        </w:trPr>
        <w:tc>
          <w:tcPr>
            <w:tcW w:w="1100" w:type="pct"/>
          </w:tcPr>
          <w:p w14:paraId="144D90BF" w14:textId="1BF114EC" w:rsidR="008B56D8" w:rsidRPr="00BD366B" w:rsidRDefault="00D0206A" w:rsidP="004D7B52">
            <w:pPr>
              <w:pStyle w:val="TableText"/>
              <w:spacing w:line="252" w:lineRule="auto"/>
              <w:rPr>
                <w:rFonts w:cs="Arial"/>
                <w:szCs w:val="24"/>
              </w:rPr>
            </w:pPr>
            <w:r w:rsidRPr="00BD366B">
              <w:rPr>
                <w:rFonts w:cs="Arial"/>
                <w:szCs w:val="24"/>
              </w:rPr>
              <w:lastRenderedPageBreak/>
              <w:t>R</w:t>
            </w:r>
            <w:r w:rsidR="008B56D8" w:rsidRPr="00BD366B">
              <w:rPr>
                <w:rFonts w:cs="Arial"/>
                <w:szCs w:val="24"/>
              </w:rPr>
              <w:t>adioactive material</w:t>
            </w:r>
          </w:p>
        </w:tc>
        <w:tc>
          <w:tcPr>
            <w:tcW w:w="3900" w:type="pct"/>
          </w:tcPr>
          <w:p w14:paraId="7EB6ADCC" w14:textId="77777777" w:rsidR="008B56D8" w:rsidRPr="00BD366B" w:rsidRDefault="008B56D8" w:rsidP="004D7B52">
            <w:pPr>
              <w:pStyle w:val="TableText"/>
              <w:spacing w:line="252" w:lineRule="auto"/>
              <w:rPr>
                <w:rFonts w:cs="Arial"/>
                <w:szCs w:val="24"/>
                <w:highlight w:val="yellow"/>
              </w:rPr>
            </w:pPr>
            <w:r w:rsidRPr="00BD366B">
              <w:rPr>
                <w:rFonts w:cs="Arial"/>
                <w:szCs w:val="24"/>
              </w:rPr>
              <w:t>Any material containing radionuclides where both the activity concentration and the total activity in the consignment exceed the values specified in ADR 2.2.7.2.2.1 to 2.2.7.2.2.6.</w:t>
            </w:r>
          </w:p>
        </w:tc>
      </w:tr>
      <w:tr w:rsidR="008B56D8" w:rsidRPr="00BD366B" w14:paraId="58D103FF" w14:textId="77777777" w:rsidTr="00BD366B">
        <w:trPr>
          <w:cantSplit/>
        </w:trPr>
        <w:tc>
          <w:tcPr>
            <w:tcW w:w="1100" w:type="pct"/>
          </w:tcPr>
          <w:p w14:paraId="6182F96E" w14:textId="0802A0EB" w:rsidR="008B56D8" w:rsidRPr="00BD366B" w:rsidRDefault="00D0206A" w:rsidP="004D7B52">
            <w:pPr>
              <w:pStyle w:val="TableText"/>
              <w:spacing w:line="252" w:lineRule="auto"/>
              <w:rPr>
                <w:rFonts w:cs="Arial"/>
                <w:szCs w:val="24"/>
              </w:rPr>
            </w:pPr>
            <w:r w:rsidRPr="00BD366B">
              <w:rPr>
                <w:rFonts w:cs="Arial"/>
                <w:szCs w:val="24"/>
              </w:rPr>
              <w:t>H</w:t>
            </w:r>
            <w:r w:rsidR="008B56D8" w:rsidRPr="00BD366B">
              <w:rPr>
                <w:rFonts w:cs="Arial"/>
                <w:szCs w:val="24"/>
              </w:rPr>
              <w:t>igh consequence dangerous goods</w:t>
            </w:r>
          </w:p>
        </w:tc>
        <w:tc>
          <w:tcPr>
            <w:tcW w:w="3900" w:type="pct"/>
          </w:tcPr>
          <w:p w14:paraId="78A7CF84" w14:textId="1F336AEA" w:rsidR="008B56D8" w:rsidRPr="00BD366B" w:rsidRDefault="008B56D8" w:rsidP="004D7B52">
            <w:pPr>
              <w:pStyle w:val="TableText"/>
              <w:spacing w:line="252" w:lineRule="auto"/>
              <w:rPr>
                <w:rFonts w:cs="Arial"/>
                <w:szCs w:val="24"/>
                <w:highlight w:val="yellow"/>
              </w:rPr>
            </w:pPr>
            <w:r w:rsidRPr="00BD366B">
              <w:rPr>
                <w:rFonts w:cs="Arial"/>
                <w:szCs w:val="24"/>
              </w:rPr>
              <w:t xml:space="preserve">Goods which have the potential for misuse in a terrorist event and which, as a result, produce serious consequences such as </w:t>
            </w:r>
            <w:r w:rsidR="00D0206A" w:rsidRPr="00BD366B">
              <w:rPr>
                <w:rFonts w:cs="Arial"/>
                <w:szCs w:val="24"/>
              </w:rPr>
              <w:t>m</w:t>
            </w:r>
            <w:r w:rsidRPr="00BD366B">
              <w:rPr>
                <w:rFonts w:cs="Arial"/>
                <w:szCs w:val="24"/>
              </w:rPr>
              <w:t>ass casualties, mass destruction or, particularly for Class 7, mass socio-economic disruption.</w:t>
            </w:r>
          </w:p>
        </w:tc>
      </w:tr>
      <w:tr w:rsidR="008B56D8" w:rsidRPr="00BD366B" w14:paraId="2BE4C533" w14:textId="77777777" w:rsidTr="00BD366B">
        <w:trPr>
          <w:cantSplit/>
        </w:trPr>
        <w:tc>
          <w:tcPr>
            <w:tcW w:w="1100" w:type="pct"/>
          </w:tcPr>
          <w:p w14:paraId="65933004" w14:textId="3140A47D" w:rsidR="008B56D8" w:rsidRPr="00BD366B" w:rsidRDefault="00D0206A" w:rsidP="004D7B52">
            <w:pPr>
              <w:pStyle w:val="TableText"/>
              <w:spacing w:line="252" w:lineRule="auto"/>
              <w:rPr>
                <w:rFonts w:cs="Arial"/>
                <w:szCs w:val="24"/>
              </w:rPr>
            </w:pPr>
            <w:r w:rsidRPr="00BD366B">
              <w:rPr>
                <w:rFonts w:cs="Arial"/>
                <w:szCs w:val="24"/>
              </w:rPr>
              <w:t>H</w:t>
            </w:r>
            <w:r w:rsidR="008B56D8" w:rsidRPr="00BD366B">
              <w:rPr>
                <w:rFonts w:cs="Arial"/>
                <w:szCs w:val="24"/>
              </w:rPr>
              <w:t>igh consequence radioactive material</w:t>
            </w:r>
          </w:p>
        </w:tc>
        <w:tc>
          <w:tcPr>
            <w:tcW w:w="3900" w:type="pct"/>
          </w:tcPr>
          <w:p w14:paraId="5AA5F63F" w14:textId="747BBAE7" w:rsidR="008B56D8" w:rsidRPr="00BD366B" w:rsidRDefault="008B56D8" w:rsidP="004D7B52">
            <w:pPr>
              <w:pStyle w:val="TableText"/>
              <w:spacing w:line="252" w:lineRule="auto"/>
              <w:rPr>
                <w:rFonts w:cs="Arial"/>
                <w:szCs w:val="24"/>
              </w:rPr>
            </w:pPr>
            <w:r w:rsidRPr="00BD366B">
              <w:rPr>
                <w:rFonts w:cs="Arial"/>
                <w:szCs w:val="24"/>
              </w:rPr>
              <w:t xml:space="preserve">High consequence radioactive material is that with an activity equal to or greater than </w:t>
            </w:r>
            <w:r w:rsidR="00D0206A" w:rsidRPr="00BD366B">
              <w:rPr>
                <w:rFonts w:cs="Arial"/>
                <w:szCs w:val="24"/>
              </w:rPr>
              <w:t xml:space="preserve">the </w:t>
            </w:r>
            <w:r w:rsidRPr="00BD366B">
              <w:rPr>
                <w:rFonts w:cs="Arial"/>
                <w:szCs w:val="24"/>
              </w:rPr>
              <w:t>transport security threshold of 3000 A</w:t>
            </w:r>
            <w:r w:rsidRPr="00BD366B">
              <w:rPr>
                <w:rFonts w:cs="Arial"/>
                <w:szCs w:val="24"/>
                <w:vertAlign w:val="subscript"/>
              </w:rPr>
              <w:t>2</w:t>
            </w:r>
            <w:r w:rsidRPr="00BD366B">
              <w:rPr>
                <w:rFonts w:cs="Arial"/>
                <w:szCs w:val="24"/>
              </w:rPr>
              <w:t xml:space="preserve"> per single package (see also ADR 2.2.7.2.2.1) except for the radionuclides specified in ADR Table 1.10.3.1.3 with associated transport security thresholds.</w:t>
            </w:r>
          </w:p>
        </w:tc>
      </w:tr>
      <w:tr w:rsidR="008B56D8" w:rsidRPr="00BD366B" w14:paraId="040AE44A" w14:textId="77777777" w:rsidTr="00BD366B">
        <w:trPr>
          <w:cantSplit/>
        </w:trPr>
        <w:tc>
          <w:tcPr>
            <w:tcW w:w="1100" w:type="pct"/>
          </w:tcPr>
          <w:p w14:paraId="026E081A" w14:textId="767C3FD6" w:rsidR="008B56D8" w:rsidRPr="00BD366B" w:rsidRDefault="00D0206A" w:rsidP="004D7B52">
            <w:pPr>
              <w:pStyle w:val="TableText"/>
              <w:spacing w:line="252" w:lineRule="auto"/>
              <w:rPr>
                <w:rFonts w:cs="Arial"/>
                <w:szCs w:val="24"/>
              </w:rPr>
            </w:pPr>
            <w:r w:rsidRPr="00BD366B">
              <w:rPr>
                <w:rFonts w:cs="Arial"/>
                <w:szCs w:val="24"/>
              </w:rPr>
              <w:t xml:space="preserve">Secular </w:t>
            </w:r>
            <w:r w:rsidR="008B56D8" w:rsidRPr="00BD366B">
              <w:rPr>
                <w:rFonts w:cs="Arial"/>
                <w:szCs w:val="24"/>
              </w:rPr>
              <w:t>equilibrium</w:t>
            </w:r>
          </w:p>
        </w:tc>
        <w:tc>
          <w:tcPr>
            <w:tcW w:w="3900" w:type="pct"/>
          </w:tcPr>
          <w:p w14:paraId="5239875D" w14:textId="77777777" w:rsidR="008B56D8" w:rsidRPr="00BD366B" w:rsidRDefault="008B56D8" w:rsidP="004D7B52">
            <w:pPr>
              <w:pStyle w:val="TableText"/>
              <w:spacing w:line="252" w:lineRule="auto"/>
              <w:rPr>
                <w:rFonts w:cs="Arial"/>
                <w:szCs w:val="24"/>
              </w:rPr>
            </w:pPr>
            <w:r w:rsidRPr="00BD366B">
              <w:rPr>
                <w:rFonts w:cs="Arial"/>
                <w:szCs w:val="24"/>
              </w:rPr>
              <w:t>A situation in which the quantity of a radioactive isotope remains constant because its production rate (e.g. due to decay of a parent isotope) is equal to it decay rate.</w:t>
            </w:r>
          </w:p>
        </w:tc>
      </w:tr>
      <w:tr w:rsidR="008B56D8" w:rsidRPr="00BD366B" w14:paraId="101ED98A" w14:textId="77777777" w:rsidTr="00BD366B">
        <w:trPr>
          <w:cantSplit/>
        </w:trPr>
        <w:tc>
          <w:tcPr>
            <w:tcW w:w="1100" w:type="pct"/>
          </w:tcPr>
          <w:p w14:paraId="30E4ABC6" w14:textId="4B355CCA" w:rsidR="008B56D8" w:rsidRPr="00BD366B" w:rsidRDefault="00D0206A" w:rsidP="004D7B52">
            <w:pPr>
              <w:pStyle w:val="TableText"/>
              <w:spacing w:line="252" w:lineRule="auto"/>
              <w:rPr>
                <w:rFonts w:cs="Arial"/>
                <w:szCs w:val="24"/>
              </w:rPr>
            </w:pPr>
            <w:r w:rsidRPr="00BD366B">
              <w:rPr>
                <w:rFonts w:cs="Arial"/>
                <w:szCs w:val="24"/>
              </w:rPr>
              <w:t>S</w:t>
            </w:r>
            <w:r w:rsidR="008B56D8" w:rsidRPr="00BD366B">
              <w:rPr>
                <w:rFonts w:cs="Arial"/>
                <w:szCs w:val="24"/>
              </w:rPr>
              <w:t>ecurity</w:t>
            </w:r>
          </w:p>
        </w:tc>
        <w:tc>
          <w:tcPr>
            <w:tcW w:w="3900" w:type="pct"/>
          </w:tcPr>
          <w:p w14:paraId="4F9E89F2" w14:textId="77777777" w:rsidR="008B56D8" w:rsidRPr="00BD366B" w:rsidRDefault="008B56D8" w:rsidP="004D7B52">
            <w:pPr>
              <w:pStyle w:val="TableText"/>
              <w:spacing w:line="252" w:lineRule="auto"/>
              <w:rPr>
                <w:rFonts w:cs="Arial"/>
                <w:szCs w:val="24"/>
                <w:highlight w:val="yellow"/>
              </w:rPr>
            </w:pPr>
            <w:r w:rsidRPr="00BD366B">
              <w:rPr>
                <w:rFonts w:cs="Arial"/>
                <w:szCs w:val="24"/>
              </w:rPr>
              <w:t>For the purposes of ADR Chapter 1.10, security means the measures or precautions to be taken to minimise theft or misuse of dangerous goods that may endanger persons, property or the environment.</w:t>
            </w:r>
          </w:p>
        </w:tc>
      </w:tr>
      <w:tr w:rsidR="008B56D8" w:rsidRPr="00BD366B" w14:paraId="4F857830" w14:textId="77777777" w:rsidTr="00BD366B">
        <w:trPr>
          <w:cantSplit/>
        </w:trPr>
        <w:tc>
          <w:tcPr>
            <w:tcW w:w="1100" w:type="pct"/>
          </w:tcPr>
          <w:p w14:paraId="0A8C47B2" w14:textId="71A48268" w:rsidR="008B56D8" w:rsidRPr="00BD366B" w:rsidRDefault="00D0206A" w:rsidP="004D7B52">
            <w:pPr>
              <w:pStyle w:val="TableText"/>
              <w:spacing w:line="252" w:lineRule="auto"/>
              <w:rPr>
                <w:rFonts w:cs="Arial"/>
                <w:szCs w:val="24"/>
              </w:rPr>
            </w:pPr>
            <w:r w:rsidRPr="00BD366B">
              <w:rPr>
                <w:rFonts w:cs="Arial"/>
                <w:szCs w:val="24"/>
              </w:rPr>
              <w:t>S</w:t>
            </w:r>
            <w:r w:rsidR="008B56D8" w:rsidRPr="00BD366B">
              <w:rPr>
                <w:rFonts w:cs="Arial"/>
                <w:szCs w:val="24"/>
              </w:rPr>
              <w:t>pecial form radioactive material</w:t>
            </w:r>
          </w:p>
        </w:tc>
        <w:tc>
          <w:tcPr>
            <w:tcW w:w="3900" w:type="pct"/>
          </w:tcPr>
          <w:p w14:paraId="42A732DC" w14:textId="77777777" w:rsidR="008B56D8" w:rsidRPr="00BD366B" w:rsidRDefault="008B56D8" w:rsidP="004D7B52">
            <w:pPr>
              <w:pStyle w:val="TableText"/>
              <w:spacing w:line="252" w:lineRule="auto"/>
              <w:rPr>
                <w:rFonts w:cs="Arial"/>
                <w:szCs w:val="24"/>
              </w:rPr>
            </w:pPr>
            <w:r w:rsidRPr="00BD366B">
              <w:rPr>
                <w:rFonts w:cs="Arial"/>
                <w:szCs w:val="24"/>
              </w:rPr>
              <w:t>In the context of ADR, either:</w:t>
            </w:r>
          </w:p>
          <w:p w14:paraId="2356E86E" w14:textId="5E350954" w:rsidR="008B56D8" w:rsidRPr="00BD366B" w:rsidRDefault="008B56D8" w:rsidP="004D7B52">
            <w:pPr>
              <w:pStyle w:val="TableText"/>
              <w:numPr>
                <w:ilvl w:val="0"/>
                <w:numId w:val="9"/>
              </w:numPr>
              <w:spacing w:line="252" w:lineRule="auto"/>
              <w:rPr>
                <w:rFonts w:cs="Arial"/>
                <w:szCs w:val="24"/>
              </w:rPr>
            </w:pPr>
            <w:r w:rsidRPr="00BD366B">
              <w:rPr>
                <w:rFonts w:cs="Arial"/>
                <w:szCs w:val="24"/>
              </w:rPr>
              <w:t xml:space="preserve">An </w:t>
            </w:r>
            <w:r w:rsidR="00D0206A" w:rsidRPr="00BD366B">
              <w:rPr>
                <w:rFonts w:cs="Arial"/>
                <w:szCs w:val="24"/>
              </w:rPr>
              <w:t>in dispersible</w:t>
            </w:r>
            <w:r w:rsidRPr="00BD366B">
              <w:rPr>
                <w:rFonts w:cs="Arial"/>
                <w:szCs w:val="24"/>
              </w:rPr>
              <w:t xml:space="preserve"> solid radioactive material; or</w:t>
            </w:r>
          </w:p>
          <w:p w14:paraId="581F9AE0" w14:textId="77777777" w:rsidR="008B56D8" w:rsidRPr="00BD366B" w:rsidRDefault="008B56D8" w:rsidP="004D7B52">
            <w:pPr>
              <w:pStyle w:val="TableText"/>
              <w:numPr>
                <w:ilvl w:val="0"/>
                <w:numId w:val="9"/>
              </w:numPr>
              <w:spacing w:line="252" w:lineRule="auto"/>
              <w:rPr>
                <w:rFonts w:cs="Arial"/>
                <w:szCs w:val="24"/>
              </w:rPr>
            </w:pPr>
            <w:r w:rsidRPr="00BD366B">
              <w:rPr>
                <w:rFonts w:cs="Arial"/>
                <w:szCs w:val="24"/>
              </w:rPr>
              <w:t>A sealed capsule containing radioactive material</w:t>
            </w:r>
          </w:p>
        </w:tc>
      </w:tr>
      <w:tr w:rsidR="00510760" w:rsidRPr="00BD366B" w14:paraId="3DFA3607" w14:textId="77777777" w:rsidTr="00BD366B">
        <w:trPr>
          <w:cantSplit/>
        </w:trPr>
        <w:tc>
          <w:tcPr>
            <w:tcW w:w="1100" w:type="pct"/>
          </w:tcPr>
          <w:p w14:paraId="29324A0A" w14:textId="0E2AE259" w:rsidR="006956DA" w:rsidRPr="00BD366B" w:rsidRDefault="00D0206A" w:rsidP="004D7B52">
            <w:pPr>
              <w:pStyle w:val="TableText"/>
              <w:spacing w:line="252" w:lineRule="auto"/>
              <w:rPr>
                <w:rFonts w:cs="Arial"/>
                <w:szCs w:val="24"/>
              </w:rPr>
            </w:pPr>
            <w:r w:rsidRPr="00BD366B">
              <w:rPr>
                <w:rFonts w:cs="Arial"/>
                <w:szCs w:val="24"/>
              </w:rPr>
              <w:t>T</w:t>
            </w:r>
            <w:r w:rsidR="006956DA" w:rsidRPr="00BD366B">
              <w:rPr>
                <w:rFonts w:cs="Arial"/>
                <w:szCs w:val="24"/>
              </w:rPr>
              <w:t>ransport category</w:t>
            </w:r>
          </w:p>
        </w:tc>
        <w:tc>
          <w:tcPr>
            <w:tcW w:w="3900" w:type="pct"/>
          </w:tcPr>
          <w:p w14:paraId="094F303C" w14:textId="15C3FCAE" w:rsidR="006956DA" w:rsidRPr="00BD366B" w:rsidRDefault="003D0F70" w:rsidP="004D7B52">
            <w:pPr>
              <w:pStyle w:val="TableText"/>
              <w:spacing w:line="252" w:lineRule="auto"/>
              <w:rPr>
                <w:rFonts w:cs="Arial"/>
                <w:szCs w:val="24"/>
              </w:rPr>
            </w:pPr>
            <w:r w:rsidRPr="00BD366B">
              <w:rPr>
                <w:rFonts w:cs="Arial"/>
                <w:szCs w:val="24"/>
              </w:rPr>
              <w:t>As defined in ADR 1.1.3.6.3</w:t>
            </w:r>
          </w:p>
        </w:tc>
      </w:tr>
      <w:tr w:rsidR="008B56D8" w:rsidRPr="00BD366B" w14:paraId="0035B7FB" w14:textId="77777777" w:rsidTr="00BD366B">
        <w:trPr>
          <w:cantSplit/>
        </w:trPr>
        <w:tc>
          <w:tcPr>
            <w:tcW w:w="1100" w:type="pct"/>
          </w:tcPr>
          <w:p w14:paraId="0E77BB3F" w14:textId="25DDF7C2" w:rsidR="008B56D8" w:rsidRPr="00BD366B" w:rsidRDefault="00D0206A" w:rsidP="004D7B52">
            <w:pPr>
              <w:pStyle w:val="TableText"/>
              <w:spacing w:line="252" w:lineRule="auto"/>
              <w:rPr>
                <w:rFonts w:cs="Arial"/>
                <w:szCs w:val="24"/>
              </w:rPr>
            </w:pPr>
            <w:r w:rsidRPr="00BD366B">
              <w:rPr>
                <w:rFonts w:cs="Arial"/>
                <w:szCs w:val="24"/>
              </w:rPr>
              <w:t>T</w:t>
            </w:r>
            <w:r w:rsidR="008B56D8" w:rsidRPr="00BD366B">
              <w:rPr>
                <w:rFonts w:cs="Arial"/>
                <w:szCs w:val="24"/>
              </w:rPr>
              <w:t>ransport</w:t>
            </w:r>
          </w:p>
        </w:tc>
        <w:tc>
          <w:tcPr>
            <w:tcW w:w="3900" w:type="pct"/>
          </w:tcPr>
          <w:p w14:paraId="22570A60" w14:textId="77777777" w:rsidR="008B56D8" w:rsidRPr="00BD366B" w:rsidRDefault="008B56D8" w:rsidP="004D7B52">
            <w:pPr>
              <w:pStyle w:val="TableText"/>
              <w:spacing w:line="252" w:lineRule="auto"/>
              <w:rPr>
                <w:rFonts w:cs="Arial"/>
                <w:szCs w:val="24"/>
                <w:highlight w:val="yellow"/>
              </w:rPr>
            </w:pPr>
            <w:r w:rsidRPr="00BD366B">
              <w:rPr>
                <w:rFonts w:cs="Arial"/>
                <w:szCs w:val="24"/>
              </w:rPr>
              <w:t>For the purposes of the IAEA transport regulations upon which the provisions of ADR and RID are based, ‘transport’ comprises all operations and conditions associated with, and involved in, the movement of radioactive material; these include the design, manufacture, maintenance and repair of packaging, and the preparation, consigning, loading, carriage including in-transit storage, unloading and receipt at the final destination of loads of radioactive material and packages.</w:t>
            </w:r>
          </w:p>
        </w:tc>
      </w:tr>
      <w:tr w:rsidR="008B56D8" w:rsidRPr="00BD366B" w14:paraId="68F0A2BA" w14:textId="77777777" w:rsidTr="00BD366B">
        <w:trPr>
          <w:cantSplit/>
        </w:trPr>
        <w:tc>
          <w:tcPr>
            <w:tcW w:w="1100" w:type="pct"/>
          </w:tcPr>
          <w:p w14:paraId="27DFC704" w14:textId="21BACBD0" w:rsidR="008B56D8" w:rsidRPr="00BD366B" w:rsidRDefault="00D0206A" w:rsidP="004D7B52">
            <w:pPr>
              <w:pStyle w:val="TableText"/>
              <w:spacing w:line="252" w:lineRule="auto"/>
              <w:rPr>
                <w:rFonts w:cs="Arial"/>
                <w:szCs w:val="24"/>
              </w:rPr>
            </w:pPr>
            <w:r w:rsidRPr="00BD366B">
              <w:rPr>
                <w:rFonts w:cs="Arial"/>
                <w:szCs w:val="24"/>
              </w:rPr>
              <w:t>T</w:t>
            </w:r>
            <w:r w:rsidR="008B56D8" w:rsidRPr="00BD366B">
              <w:rPr>
                <w:rFonts w:cs="Arial"/>
                <w:szCs w:val="24"/>
              </w:rPr>
              <w:t>ransport security threshold</w:t>
            </w:r>
          </w:p>
        </w:tc>
        <w:tc>
          <w:tcPr>
            <w:tcW w:w="3900" w:type="pct"/>
          </w:tcPr>
          <w:p w14:paraId="4EE2AC16" w14:textId="2FCAECD4" w:rsidR="008B56D8" w:rsidRPr="00BD366B" w:rsidRDefault="00537B52" w:rsidP="004D7B52">
            <w:pPr>
              <w:pStyle w:val="TableText"/>
              <w:spacing w:line="252" w:lineRule="auto"/>
              <w:rPr>
                <w:rFonts w:cs="Arial"/>
                <w:szCs w:val="24"/>
              </w:rPr>
            </w:pPr>
            <w:r w:rsidRPr="00BD366B">
              <w:rPr>
                <w:rFonts w:cs="Arial"/>
                <w:szCs w:val="24"/>
              </w:rPr>
              <w:t xml:space="preserve">Value in </w:t>
            </w:r>
            <w:proofErr w:type="spellStart"/>
            <w:r w:rsidRPr="00BD366B">
              <w:rPr>
                <w:rFonts w:cs="Arial"/>
                <w:szCs w:val="24"/>
              </w:rPr>
              <w:t>TBq</w:t>
            </w:r>
            <w:proofErr w:type="spellEnd"/>
            <w:r w:rsidRPr="00BD366B">
              <w:rPr>
                <w:rFonts w:cs="Arial"/>
                <w:szCs w:val="24"/>
              </w:rPr>
              <w:t xml:space="preserve"> as defined in 1.10.3.1.3 which when exceeded, for a single package, contents becomes High Consequence Radioactive Material.</w:t>
            </w:r>
          </w:p>
        </w:tc>
      </w:tr>
      <w:tr w:rsidR="006507E4" w:rsidRPr="00BD366B" w14:paraId="677BB7B5" w14:textId="77777777" w:rsidTr="00BD366B">
        <w:trPr>
          <w:cantSplit/>
        </w:trPr>
        <w:tc>
          <w:tcPr>
            <w:tcW w:w="1100" w:type="pct"/>
          </w:tcPr>
          <w:p w14:paraId="5075F517" w14:textId="14A23ED7" w:rsidR="006507E4" w:rsidRPr="00BD366B" w:rsidRDefault="006507E4" w:rsidP="004D7B52">
            <w:pPr>
              <w:pStyle w:val="TableText"/>
              <w:spacing w:line="252" w:lineRule="auto"/>
              <w:rPr>
                <w:rFonts w:cs="Arial"/>
                <w:szCs w:val="24"/>
              </w:rPr>
            </w:pPr>
            <w:r w:rsidRPr="00BD366B">
              <w:rPr>
                <w:rFonts w:cs="Arial"/>
                <w:szCs w:val="24"/>
              </w:rPr>
              <w:t>Stops</w:t>
            </w:r>
            <w:r w:rsidR="00A57266" w:rsidRPr="00BD366B">
              <w:rPr>
                <w:rFonts w:cs="Arial"/>
                <w:szCs w:val="24"/>
              </w:rPr>
              <w:t xml:space="preserve"> during a journey</w:t>
            </w:r>
          </w:p>
        </w:tc>
        <w:tc>
          <w:tcPr>
            <w:tcW w:w="3900" w:type="pct"/>
          </w:tcPr>
          <w:p w14:paraId="58484494" w14:textId="66D18B4A" w:rsidR="006507E4" w:rsidRPr="00BD366B" w:rsidRDefault="006507E4" w:rsidP="004D7B52">
            <w:pPr>
              <w:pStyle w:val="TableText"/>
              <w:spacing w:line="252" w:lineRule="auto"/>
              <w:rPr>
                <w:rFonts w:cs="Arial"/>
                <w:szCs w:val="24"/>
              </w:rPr>
            </w:pPr>
            <w:r w:rsidRPr="00BD366B">
              <w:rPr>
                <w:rFonts w:cs="Arial"/>
                <w:szCs w:val="24"/>
              </w:rPr>
              <w:t>For the purposes of ADR and RID, parking or necessary short stops during a journey is not considered temporary storage.</w:t>
            </w:r>
          </w:p>
        </w:tc>
      </w:tr>
    </w:tbl>
    <w:p w14:paraId="24BB13A4" w14:textId="77777777" w:rsidR="00BD366B" w:rsidRDefault="00BD366B" w:rsidP="0014764E">
      <w:pPr>
        <w:pStyle w:val="Heading1"/>
        <w:numPr>
          <w:ilvl w:val="0"/>
          <w:numId w:val="0"/>
        </w:numPr>
        <w:sectPr w:rsidR="00BD366B" w:rsidSect="00B23A5E">
          <w:pgSz w:w="11906" w:h="16838" w:code="9"/>
          <w:pgMar w:top="1440" w:right="1440" w:bottom="1440" w:left="1440" w:header="397" w:footer="397" w:gutter="0"/>
          <w:cols w:space="312"/>
          <w:docGrid w:linePitch="360"/>
        </w:sectPr>
      </w:pPr>
      <w:bookmarkStart w:id="37" w:name="_Appendix_C_–"/>
      <w:bookmarkStart w:id="38" w:name="_Toc181715334"/>
      <w:bookmarkEnd w:id="37"/>
    </w:p>
    <w:p w14:paraId="572F9061" w14:textId="1229CDE9" w:rsidR="0019352B" w:rsidRDefault="0019352B" w:rsidP="0014764E">
      <w:pPr>
        <w:pStyle w:val="Heading1"/>
        <w:numPr>
          <w:ilvl w:val="0"/>
          <w:numId w:val="0"/>
        </w:numPr>
      </w:pPr>
      <w:bookmarkStart w:id="39" w:name="_Toc189558144"/>
      <w:r>
        <w:lastRenderedPageBreak/>
        <w:t xml:space="preserve">Appendix C – NISR 2003 Table 3: Categories of </w:t>
      </w:r>
      <w:r w:rsidR="004D7B52">
        <w:t>n</w:t>
      </w:r>
      <w:r>
        <w:t xml:space="preserve">uclear </w:t>
      </w:r>
      <w:bookmarkEnd w:id="38"/>
      <w:r w:rsidR="004D7B52">
        <w:t>material</w:t>
      </w:r>
      <w:bookmarkEnd w:id="39"/>
    </w:p>
    <w:p w14:paraId="19F4AE5B" w14:textId="7DD7408B" w:rsidR="007D53F1" w:rsidRPr="007D53F1" w:rsidRDefault="007D53F1" w:rsidP="004D7B52">
      <w:pPr>
        <w:pStyle w:val="F9-Paragraph"/>
        <w:numPr>
          <w:ilvl w:val="0"/>
          <w:numId w:val="0"/>
        </w:numPr>
      </w:pPr>
      <w:r>
        <w:t xml:space="preserve">NISR </w:t>
      </w:r>
      <w:r w:rsidR="007E4639">
        <w:t xml:space="preserve">2003 </w:t>
      </w:r>
      <w:r w:rsidR="00035ECA">
        <w:t>Re</w:t>
      </w:r>
      <w:r w:rsidR="007E4639">
        <w:t>gulation 3 ‘Meaning of “nuclear material”, “Category I/II nuclear material” and “Category III nuclear materi</w:t>
      </w:r>
      <w:r w:rsidR="00241002">
        <w:t>al”</w:t>
      </w:r>
    </w:p>
    <w:p w14:paraId="3CDC6211" w14:textId="2B4704C4" w:rsidR="0019352B" w:rsidRDefault="007D53F1" w:rsidP="0019352B">
      <w:r>
        <w:t xml:space="preserve"> </w:t>
      </w:r>
      <w:r w:rsidR="00741539" w:rsidRPr="00741539">
        <w:rPr>
          <w:noProof/>
          <w:lang w:eastAsia="en-GB" w:bidi="ar-SA"/>
        </w:rPr>
        <w:drawing>
          <wp:inline distT="0" distB="0" distL="0" distR="0" wp14:anchorId="705A9CD0" wp14:editId="69B79733">
            <wp:extent cx="5546785" cy="5607406"/>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557183" cy="5617918"/>
                    </a:xfrm>
                    <a:prstGeom prst="rect">
                      <a:avLst/>
                    </a:prstGeom>
                    <a:noFill/>
                    <a:ln>
                      <a:noFill/>
                    </a:ln>
                  </pic:spPr>
                </pic:pic>
              </a:graphicData>
            </a:graphic>
          </wp:inline>
        </w:drawing>
      </w:r>
    </w:p>
    <w:p w14:paraId="511BAE6E" w14:textId="77777777" w:rsidR="0019352B" w:rsidRPr="0019352B" w:rsidRDefault="0019352B" w:rsidP="0019352B"/>
    <w:p w14:paraId="799D8F15" w14:textId="5593D1A4" w:rsidR="00BF2D79" w:rsidRDefault="00BF2D79" w:rsidP="005F1EAF">
      <w:pPr>
        <w:spacing w:after="0" w:line="240" w:lineRule="auto"/>
      </w:pPr>
    </w:p>
    <w:p w14:paraId="5A6C1A8B" w14:textId="420BA333" w:rsidR="00BF2D79" w:rsidRPr="00AD3D5B" w:rsidRDefault="00BF2D79" w:rsidP="0014764E">
      <w:pPr>
        <w:pStyle w:val="Heading1"/>
        <w:numPr>
          <w:ilvl w:val="0"/>
          <w:numId w:val="0"/>
        </w:numPr>
      </w:pPr>
      <w:bookmarkStart w:id="40" w:name="_Appendix_D_–"/>
      <w:bookmarkStart w:id="41" w:name="_Toc181715335"/>
      <w:bookmarkStart w:id="42" w:name="_Toc189558145"/>
      <w:bookmarkEnd w:id="40"/>
      <w:r>
        <w:lastRenderedPageBreak/>
        <w:t>A</w:t>
      </w:r>
      <w:r w:rsidR="0077374C">
        <w:t xml:space="preserve">ppendix </w:t>
      </w:r>
      <w:r w:rsidR="005F1EAF" w:rsidRPr="006A46ED">
        <w:rPr>
          <w:color w:val="auto"/>
        </w:rPr>
        <w:t>D</w:t>
      </w:r>
      <w:r>
        <w:t xml:space="preserve"> – </w:t>
      </w:r>
      <w:r w:rsidR="005757C4">
        <w:t>Sources</w:t>
      </w:r>
      <w:r w:rsidR="00FB678A">
        <w:t xml:space="preserve"> of further information </w:t>
      </w:r>
      <w:r w:rsidR="00F06A1C">
        <w:t>cited in DfT guidance</w:t>
      </w:r>
      <w:r w:rsidR="00415E10">
        <w:t xml:space="preserve"> </w:t>
      </w:r>
      <w:r w:rsidR="00FB678A">
        <w:t>to facilitate compliance with ADR provisions</w:t>
      </w:r>
      <w:bookmarkEnd w:id="41"/>
      <w:bookmarkEnd w:id="42"/>
      <w:r w:rsidR="002D3C4F">
        <w:t xml:space="preserve"> </w:t>
      </w:r>
    </w:p>
    <w:tbl>
      <w:tblPr>
        <w:tblStyle w:val="ONRTable1"/>
        <w:tblW w:w="5000" w:type="pct"/>
        <w:tblInd w:w="0" w:type="dxa"/>
        <w:tblLook w:val="04A0" w:firstRow="1" w:lastRow="0" w:firstColumn="1" w:lastColumn="0" w:noHBand="0" w:noVBand="1"/>
      </w:tblPr>
      <w:tblGrid>
        <w:gridCol w:w="2267"/>
        <w:gridCol w:w="6759"/>
      </w:tblGrid>
      <w:tr w:rsidR="008E4629" w:rsidRPr="00BD366B" w14:paraId="2DD35318" w14:textId="77777777" w:rsidTr="00BD366B">
        <w:trPr>
          <w:cnfStyle w:val="100000000000" w:firstRow="1" w:lastRow="0" w:firstColumn="0" w:lastColumn="0" w:oddVBand="0" w:evenVBand="0" w:oddHBand="0" w:evenHBand="0" w:firstRowFirstColumn="0" w:firstRowLastColumn="0" w:lastRowFirstColumn="0" w:lastRowLastColumn="0"/>
          <w:tblHeader/>
        </w:trPr>
        <w:tc>
          <w:tcPr>
            <w:tcW w:w="1256" w:type="pct"/>
            <w:hideMark/>
          </w:tcPr>
          <w:p w14:paraId="30AD30F3" w14:textId="666676CD" w:rsidR="008E4629" w:rsidRPr="00BD366B" w:rsidRDefault="008E4629" w:rsidP="00BD366B">
            <w:pPr>
              <w:spacing w:before="60" w:after="60"/>
            </w:pPr>
            <w:r w:rsidRPr="00BD366B">
              <w:t xml:space="preserve">ADR </w:t>
            </w:r>
            <w:r w:rsidR="009C4AFA" w:rsidRPr="00BD366B">
              <w:t>sub-section</w:t>
            </w:r>
          </w:p>
        </w:tc>
        <w:tc>
          <w:tcPr>
            <w:tcW w:w="3744" w:type="pct"/>
          </w:tcPr>
          <w:p w14:paraId="7F3BA26E" w14:textId="77777777" w:rsidR="008E4629" w:rsidRPr="00BD366B" w:rsidRDefault="008E4629" w:rsidP="00BD366B">
            <w:pPr>
              <w:spacing w:before="60" w:after="60"/>
            </w:pPr>
            <w:r w:rsidRPr="00BD366B">
              <w:t>Description</w:t>
            </w:r>
          </w:p>
        </w:tc>
      </w:tr>
      <w:tr w:rsidR="008E4629" w:rsidRPr="00BD366B" w14:paraId="2890B5E4" w14:textId="77777777" w:rsidTr="00BD366B">
        <w:tc>
          <w:tcPr>
            <w:tcW w:w="1256" w:type="pct"/>
          </w:tcPr>
          <w:p w14:paraId="1F278062" w14:textId="787F537E" w:rsidR="008E4629" w:rsidRPr="00BD366B" w:rsidRDefault="008B4647" w:rsidP="00BD366B">
            <w:pPr>
              <w:spacing w:before="60" w:after="60"/>
            </w:pPr>
            <w:r w:rsidRPr="00BD366B">
              <w:t>1.10.</w:t>
            </w:r>
            <w:r w:rsidR="00955D53" w:rsidRPr="00BD366B">
              <w:t>1.1</w:t>
            </w:r>
          </w:p>
        </w:tc>
        <w:tc>
          <w:tcPr>
            <w:tcW w:w="3744" w:type="pct"/>
          </w:tcPr>
          <w:p w14:paraId="49750013" w14:textId="36AC05A9" w:rsidR="008E4629" w:rsidRPr="00BD366B" w:rsidRDefault="00004CBC" w:rsidP="00BD366B">
            <w:pPr>
              <w:spacing w:before="60" w:after="60"/>
            </w:pPr>
            <w:r w:rsidRPr="00BD366B">
              <w:t xml:space="preserve">Information and guidance regarding a job applicant’s ‘right to work’ documents can be accessed via the following link </w:t>
            </w:r>
            <w:hyperlink r:id="rId28" w:history="1">
              <w:r w:rsidRPr="00BD366B">
                <w:rPr>
                  <w:rStyle w:val="Hyperlink"/>
                  <w:rFonts w:asciiTheme="minorHAnsi" w:hAnsiTheme="minorHAnsi" w:cstheme="minorHAnsi"/>
                  <w:szCs w:val="24"/>
                </w:rPr>
                <w:t>https://www.gov.uk/legal-right-work-uk</w:t>
              </w:r>
            </w:hyperlink>
            <w:r w:rsidRPr="00BD366B">
              <w:t>.</w:t>
            </w:r>
          </w:p>
        </w:tc>
      </w:tr>
      <w:tr w:rsidR="008E4629" w:rsidRPr="00BD366B" w14:paraId="71C451D3" w14:textId="77777777" w:rsidTr="00BD366B">
        <w:tc>
          <w:tcPr>
            <w:tcW w:w="1256" w:type="pct"/>
          </w:tcPr>
          <w:p w14:paraId="529EAF43" w14:textId="5646D20A" w:rsidR="008E4629" w:rsidRPr="00BD366B" w:rsidRDefault="00397163" w:rsidP="00BD366B">
            <w:pPr>
              <w:spacing w:before="60" w:after="60"/>
            </w:pPr>
            <w:r w:rsidRPr="00BD366B">
              <w:t>1.10.1.3</w:t>
            </w:r>
          </w:p>
        </w:tc>
        <w:tc>
          <w:tcPr>
            <w:tcW w:w="3744" w:type="pct"/>
          </w:tcPr>
          <w:p w14:paraId="091ADFA5" w14:textId="77777777" w:rsidR="00D56CD2" w:rsidRPr="00BD366B" w:rsidRDefault="00D56CD2" w:rsidP="00BD366B">
            <w:pPr>
              <w:spacing w:before="60" w:after="60"/>
              <w:rPr>
                <w:rFonts w:cs="Arial"/>
              </w:rPr>
            </w:pPr>
            <w:r w:rsidRPr="00BD366B">
              <w:rPr>
                <w:rFonts w:cs="Arial"/>
              </w:rPr>
              <w:t xml:space="preserve">Guidance on physical security can be found on the National Protective Security Authority (NPSA) website at: </w:t>
            </w:r>
            <w:hyperlink r:id="rId29" w:history="1">
              <w:r w:rsidRPr="00BD366B">
                <w:rPr>
                  <w:rFonts w:eastAsia="Calibri" w:cs="Arial"/>
                  <w:bCs/>
                  <w:color w:val="0000FF"/>
                  <w:u w:val="single"/>
                </w:rPr>
                <w:t>The Catalogue of Security Equipment | NPSA</w:t>
              </w:r>
            </w:hyperlink>
            <w:r w:rsidRPr="00BD366B">
              <w:rPr>
                <w:rFonts w:cs="Arial"/>
              </w:rPr>
              <w:t xml:space="preserve"> The CPNI protects national security by providing protective security advice. Their advice covers physical security, personnel security and cyber security/information assurance.</w:t>
            </w:r>
          </w:p>
          <w:p w14:paraId="2CB68976" w14:textId="182AAA3F" w:rsidR="008E4629" w:rsidRPr="00BD366B" w:rsidRDefault="00256C99" w:rsidP="00BD366B">
            <w:pPr>
              <w:spacing w:before="60" w:after="60"/>
            </w:pPr>
            <w:r w:rsidRPr="00BD366B">
              <w:t xml:space="preserve">A risk assessment template and information on conducting a risk assessment is contained in the Department for Transport (DfT) publication, ‘security guidance on the carriage of dangerous goods by road and rail’, which is available on the DfT website at </w:t>
            </w:r>
            <w:hyperlink r:id="rId30" w:history="1">
              <w:r w:rsidRPr="00BD366B">
                <w:rPr>
                  <w:rStyle w:val="Hyperlink"/>
                  <w:rFonts w:asciiTheme="minorHAnsi" w:hAnsiTheme="minorHAnsi" w:cstheme="minorHAnsi"/>
                  <w:b/>
                  <w:szCs w:val="24"/>
                </w:rPr>
                <w:t>https://www.gov.uk/government/publications/security-requirements-for-moving-dangerous-goods-by-road-and-rail</w:t>
              </w:r>
            </w:hyperlink>
            <w:r w:rsidRPr="00BD366B">
              <w:rPr>
                <w:rStyle w:val="Hyperlink"/>
                <w:rFonts w:asciiTheme="minorHAnsi" w:hAnsiTheme="minorHAnsi" w:cstheme="minorHAnsi"/>
                <w:szCs w:val="24"/>
              </w:rPr>
              <w:t>.</w:t>
            </w:r>
          </w:p>
        </w:tc>
      </w:tr>
      <w:tr w:rsidR="008E4629" w:rsidRPr="00BD366B" w14:paraId="294F4329" w14:textId="77777777" w:rsidTr="00BD366B">
        <w:tc>
          <w:tcPr>
            <w:tcW w:w="1256" w:type="pct"/>
          </w:tcPr>
          <w:p w14:paraId="13840351" w14:textId="5CC06C3D" w:rsidR="008E4629" w:rsidRPr="00BD366B" w:rsidRDefault="009C4AFA" w:rsidP="00BD366B">
            <w:pPr>
              <w:spacing w:before="60" w:after="60"/>
            </w:pPr>
            <w:r w:rsidRPr="00BD366B">
              <w:t>1.10.2.2.</w:t>
            </w:r>
          </w:p>
        </w:tc>
        <w:tc>
          <w:tcPr>
            <w:tcW w:w="3744" w:type="pct"/>
          </w:tcPr>
          <w:p w14:paraId="4A7FF10C" w14:textId="738B79CE" w:rsidR="008E4629" w:rsidRPr="00BD366B" w:rsidRDefault="00E569F6" w:rsidP="00BD366B">
            <w:pPr>
              <w:spacing w:before="60" w:after="60"/>
            </w:pPr>
            <w:r w:rsidRPr="00BD366B">
              <w:t xml:space="preserve">Further security training can be obtained from private training suppliers or other government departments including the </w:t>
            </w:r>
            <w:r w:rsidR="0025069B" w:rsidRPr="00BD366B">
              <w:rPr>
                <w:rFonts w:cs="Arial"/>
                <w:bCs/>
                <w:caps/>
              </w:rPr>
              <w:t>NPSA</w:t>
            </w:r>
            <w:r w:rsidR="0025069B" w:rsidRPr="00BD366B">
              <w:rPr>
                <w:rFonts w:cs="Arial"/>
                <w:caps/>
              </w:rPr>
              <w:t xml:space="preserve"> </w:t>
            </w:r>
            <w:hyperlink r:id="rId31" w:history="1">
              <w:r w:rsidR="0025069B" w:rsidRPr="00BD366B">
                <w:rPr>
                  <w:rFonts w:eastAsia="Calibri" w:cs="Arial"/>
                  <w:bCs/>
                  <w:color w:val="0000FF"/>
                  <w:u w:val="single"/>
                </w:rPr>
                <w:t>National Protective Security Authority | NPSA</w:t>
              </w:r>
            </w:hyperlink>
            <w:r w:rsidR="0025069B" w:rsidRPr="00BD366B">
              <w:rPr>
                <w:rFonts w:cs="Arial"/>
                <w:caps/>
              </w:rPr>
              <w:t xml:space="preserve"> </w:t>
            </w:r>
            <w:r w:rsidRPr="00BD366B">
              <w:t xml:space="preserve">and Counter Terrorism Security </w:t>
            </w:r>
            <w:r w:rsidR="002B7B46" w:rsidRPr="00BD366B">
              <w:t>Adviser</w:t>
            </w:r>
            <w:r w:rsidRPr="00BD366B">
              <w:t xml:space="preserve">s (CTSAs). </w:t>
            </w:r>
            <w:hyperlink r:id="rId32" w:history="1">
              <w:r w:rsidR="008F0B78" w:rsidRPr="00BD366B">
                <w:rPr>
                  <w:rStyle w:val="Hyperlink"/>
                  <w:rFonts w:asciiTheme="minorHAnsi" w:hAnsiTheme="minorHAnsi" w:cstheme="minorHAnsi"/>
                  <w:szCs w:val="24"/>
                </w:rPr>
                <w:t>ProtectUK | Home</w:t>
              </w:r>
            </w:hyperlink>
            <w:r w:rsidRPr="00BD366B">
              <w:t xml:space="preserve"> Guidance for the design and delivery of security awareness training for the carriage of dangerous goods by road and rail can be found on the DfT website at: </w:t>
            </w:r>
            <w:hyperlink r:id="rId33" w:history="1">
              <w:r w:rsidR="00C4320D" w:rsidRPr="00BD366B">
                <w:rPr>
                  <w:rStyle w:val="Hyperlink"/>
                  <w:rFonts w:asciiTheme="minorHAnsi" w:hAnsiTheme="minorHAnsi" w:cstheme="minorHAnsi"/>
                  <w:szCs w:val="24"/>
                </w:rPr>
                <w:t>Dangerous goods security awareness training - GOV.UK (www.gov.uk)</w:t>
              </w:r>
            </w:hyperlink>
          </w:p>
        </w:tc>
      </w:tr>
      <w:tr w:rsidR="008E4629" w:rsidRPr="00BD366B" w14:paraId="5A40CEC9" w14:textId="77777777" w:rsidTr="00BD366B">
        <w:tc>
          <w:tcPr>
            <w:tcW w:w="1256" w:type="pct"/>
          </w:tcPr>
          <w:p w14:paraId="60D041A7" w14:textId="0E61FB2F" w:rsidR="008E4629" w:rsidRPr="00BD366B" w:rsidRDefault="000908BE" w:rsidP="00BD366B">
            <w:pPr>
              <w:spacing w:before="60" w:after="60"/>
            </w:pPr>
            <w:r w:rsidRPr="00BD366B">
              <w:t>1.10.3.2.2 (</w:t>
            </w:r>
            <w:r w:rsidR="00C4363B" w:rsidRPr="00BD366B">
              <w:t>d)</w:t>
            </w:r>
          </w:p>
        </w:tc>
        <w:tc>
          <w:tcPr>
            <w:tcW w:w="3744" w:type="pct"/>
          </w:tcPr>
          <w:p w14:paraId="307381A1" w14:textId="6CD309D8" w:rsidR="008E4629" w:rsidRPr="00BD366B" w:rsidRDefault="002362E4" w:rsidP="00BD366B">
            <w:pPr>
              <w:spacing w:before="60" w:after="60"/>
            </w:pPr>
            <w:r w:rsidRPr="00BD366B">
              <w:t>Dutyholders can obtain up to date information and guidance regarding the National Threat Levels via accessing the following link</w:t>
            </w:r>
            <w:r w:rsidR="009067B8" w:rsidRPr="00BD366B">
              <w:t xml:space="preserve"> </w:t>
            </w:r>
            <w:hyperlink r:id="rId34" w:history="1">
              <w:r w:rsidR="008F49E8" w:rsidRPr="00BD366B">
                <w:rPr>
                  <w:rStyle w:val="Hyperlink"/>
                  <w:rFonts w:asciiTheme="minorHAnsi" w:hAnsiTheme="minorHAnsi" w:cstheme="minorHAnsi"/>
                  <w:szCs w:val="24"/>
                </w:rPr>
                <w:t>Threat Levels | MI5 - The Security Service</w:t>
              </w:r>
            </w:hyperlink>
          </w:p>
        </w:tc>
      </w:tr>
    </w:tbl>
    <w:p w14:paraId="2EB4DA0B" w14:textId="77777777" w:rsidR="008E4629" w:rsidRDefault="008E4629" w:rsidP="00BF2D79"/>
    <w:p w14:paraId="091F5D64" w14:textId="77777777" w:rsidR="004D7B52" w:rsidRDefault="004D7B52" w:rsidP="0014764E">
      <w:pPr>
        <w:pStyle w:val="Heading1"/>
        <w:numPr>
          <w:ilvl w:val="0"/>
          <w:numId w:val="0"/>
        </w:numPr>
        <w:sectPr w:rsidR="004D7B52" w:rsidSect="00B23A5E">
          <w:pgSz w:w="11906" w:h="16838" w:code="9"/>
          <w:pgMar w:top="1440" w:right="1440" w:bottom="1440" w:left="1440" w:header="397" w:footer="397" w:gutter="0"/>
          <w:cols w:space="312"/>
          <w:docGrid w:linePitch="360"/>
        </w:sectPr>
      </w:pPr>
      <w:bookmarkStart w:id="43" w:name="_Toc181715336"/>
    </w:p>
    <w:p w14:paraId="68EC8DC5" w14:textId="31D28D0F" w:rsidR="00851AEB" w:rsidRPr="00AD3D5B" w:rsidRDefault="00851AEB" w:rsidP="0014764E">
      <w:pPr>
        <w:pStyle w:val="Heading1"/>
        <w:numPr>
          <w:ilvl w:val="0"/>
          <w:numId w:val="0"/>
        </w:numPr>
      </w:pPr>
      <w:bookmarkStart w:id="44" w:name="_Toc189558146"/>
      <w:r>
        <w:lastRenderedPageBreak/>
        <w:t xml:space="preserve">Appendix </w:t>
      </w:r>
      <w:r w:rsidR="005F1EAF" w:rsidRPr="006A46ED">
        <w:rPr>
          <w:color w:val="auto"/>
        </w:rPr>
        <w:t>E</w:t>
      </w:r>
      <w:r>
        <w:t xml:space="preserve"> – G</w:t>
      </w:r>
      <w:r w:rsidR="00F97123">
        <w:t>eneral guidance on physical security measures</w:t>
      </w:r>
      <w:r>
        <w:t xml:space="preserve"> </w:t>
      </w:r>
      <w:r w:rsidR="00EF17CC">
        <w:t>for temporary storage areas</w:t>
      </w:r>
      <w:bookmarkEnd w:id="43"/>
      <w:bookmarkEnd w:id="44"/>
    </w:p>
    <w:p w14:paraId="38D1BD43" w14:textId="77777777" w:rsidR="0065679D" w:rsidRPr="004D7B52" w:rsidRDefault="0065679D" w:rsidP="004D7B52">
      <w:pPr>
        <w:pStyle w:val="F9-Paragraph"/>
        <w:numPr>
          <w:ilvl w:val="0"/>
          <w:numId w:val="0"/>
        </w:numPr>
        <w:ind w:left="851"/>
        <w:rPr>
          <w:b/>
          <w:bCs/>
        </w:rPr>
      </w:pPr>
      <w:r w:rsidRPr="004D7B52">
        <w:rPr>
          <w:b/>
          <w:bCs/>
        </w:rPr>
        <w:t>Introduction</w:t>
      </w:r>
    </w:p>
    <w:p w14:paraId="0A2B460C" w14:textId="5F26B426" w:rsidR="00FF21B1" w:rsidRPr="004D7B52" w:rsidRDefault="0065679D" w:rsidP="004D7B52">
      <w:pPr>
        <w:pStyle w:val="F9-Paragraph"/>
        <w:numPr>
          <w:ilvl w:val="0"/>
          <w:numId w:val="16"/>
        </w:numPr>
        <w:ind w:left="851" w:hanging="851"/>
        <w:rPr>
          <w:rStyle w:val="Hyperlink"/>
          <w:color w:val="auto"/>
          <w:u w:val="none"/>
        </w:rPr>
      </w:pPr>
      <w:r w:rsidRPr="00BF57D6">
        <w:t>Physical security should be designed to make it as difficult as reasonably practical for an intruder or insider to steal or have unauthorised access to dangerous goods. Good security is a combination of physical measures, sound procedures and the awareness and attitude of managers and employees. Actual measures may vary from location to location, depending on the nature of the business.</w:t>
      </w:r>
      <w:r w:rsidR="009067B8">
        <w:t xml:space="preserve"> </w:t>
      </w:r>
      <w:r w:rsidRPr="00BF57D6">
        <w:t xml:space="preserve">This Annex highlights effective physical security measures at </w:t>
      </w:r>
      <w:r w:rsidR="00117B27" w:rsidRPr="00BF57D6">
        <w:t xml:space="preserve">temporary </w:t>
      </w:r>
      <w:r w:rsidRPr="00BF57D6">
        <w:t>storage sites including depots and on vehicles used for the transport of Class 7 dangerous goods. The implementation of security measures should be pragmatic and proportionate.</w:t>
      </w:r>
      <w:r w:rsidR="009067B8">
        <w:t xml:space="preserve"> </w:t>
      </w:r>
      <w:r w:rsidRPr="007A70EF">
        <w:t xml:space="preserve">Further information and advice regarding physical security systems can be accessed via the </w:t>
      </w:r>
      <w:r w:rsidR="00807924">
        <w:t>NPSA</w:t>
      </w:r>
      <w:r w:rsidRPr="007A70EF">
        <w:t xml:space="preserve"> website </w:t>
      </w:r>
      <w:hyperlink r:id="rId35" w:history="1">
        <w:r w:rsidR="00B96933">
          <w:rPr>
            <w:rStyle w:val="Hyperlink"/>
          </w:rPr>
          <w:t>Protective Security Advice | NPSA</w:t>
        </w:r>
      </w:hyperlink>
      <w:r w:rsidR="00FF21B1">
        <w:rPr>
          <w:rStyle w:val="Hyperlink"/>
        </w:rPr>
        <w:t>.</w:t>
      </w:r>
    </w:p>
    <w:p w14:paraId="2D5954FB" w14:textId="5926509C" w:rsidR="00FF21B1" w:rsidRPr="00265767" w:rsidRDefault="00FF21B1" w:rsidP="004D7B52">
      <w:pPr>
        <w:pStyle w:val="F9-Paragraph"/>
      </w:pPr>
      <w:r w:rsidRPr="00841826">
        <w:t>Inspectors should note this guidance is applicable for in-transit storage.</w:t>
      </w:r>
      <w:r w:rsidR="009067B8" w:rsidRPr="00841826">
        <w:t xml:space="preserve"> </w:t>
      </w:r>
      <w:r w:rsidRPr="00265767">
        <w:t>Where in-transit storage is within a permitted store inspectors should liaise with the relevant environment agency</w:t>
      </w:r>
      <w:r w:rsidR="006F31DA">
        <w:t xml:space="preserve"> to ensure all regulatory requirements have been met</w:t>
      </w:r>
      <w:r w:rsidRPr="00265767">
        <w:t>.</w:t>
      </w:r>
    </w:p>
    <w:p w14:paraId="4CD55906" w14:textId="751D32C2" w:rsidR="0065679D" w:rsidRPr="004D7B52" w:rsidRDefault="0065679D" w:rsidP="004D7B52">
      <w:pPr>
        <w:pStyle w:val="F9-Paragraph"/>
        <w:numPr>
          <w:ilvl w:val="0"/>
          <w:numId w:val="0"/>
        </w:numPr>
        <w:ind w:left="851"/>
        <w:rPr>
          <w:b/>
          <w:bCs/>
        </w:rPr>
      </w:pPr>
      <w:r w:rsidRPr="004D7B52">
        <w:rPr>
          <w:b/>
          <w:bCs/>
        </w:rPr>
        <w:t xml:space="preserve">Physical </w:t>
      </w:r>
      <w:r w:rsidR="004D7B52">
        <w:rPr>
          <w:b/>
          <w:bCs/>
        </w:rPr>
        <w:t>s</w:t>
      </w:r>
      <w:r w:rsidRPr="004D7B52">
        <w:rPr>
          <w:b/>
          <w:bCs/>
        </w:rPr>
        <w:t>ecurity</w:t>
      </w:r>
    </w:p>
    <w:p w14:paraId="2FC52B33" w14:textId="607C5F1C" w:rsidR="0065679D" w:rsidRDefault="0065679D" w:rsidP="004D7B52">
      <w:pPr>
        <w:pStyle w:val="F9-Paragraph"/>
        <w:rPr>
          <w:b/>
        </w:rPr>
      </w:pPr>
      <w:r w:rsidRPr="007A70EF">
        <w:t>All good physical security regimes are based on the principle – deter, detect and delay.</w:t>
      </w:r>
      <w:r w:rsidR="009067B8">
        <w:t xml:space="preserve"> </w:t>
      </w:r>
      <w:r w:rsidRPr="007A70EF">
        <w:t>In order for this principle to work, detection must come before delay.</w:t>
      </w:r>
    </w:p>
    <w:p w14:paraId="3A170C35" w14:textId="77777777" w:rsidR="0065679D" w:rsidRPr="0049172D" w:rsidRDefault="0065679D" w:rsidP="004D7B52">
      <w:pPr>
        <w:pStyle w:val="Bulletlist1"/>
        <w:rPr>
          <w:b/>
        </w:rPr>
      </w:pPr>
      <w:r w:rsidRPr="007A70EF">
        <w:t>Deter – the overt physical and electronic security measures that might deter a would-be intruder.</w:t>
      </w:r>
    </w:p>
    <w:p w14:paraId="1CCE48B8" w14:textId="77777777" w:rsidR="0065679D" w:rsidRPr="0049172D" w:rsidRDefault="0065679D" w:rsidP="004D7B52">
      <w:pPr>
        <w:pStyle w:val="Bulletlist1"/>
        <w:rPr>
          <w:b/>
        </w:rPr>
      </w:pPr>
      <w:r w:rsidRPr="007A70EF">
        <w:t>Detect – alarm systems, with visual (CCTV) verification, to detect the presence of an intruder.</w:t>
      </w:r>
    </w:p>
    <w:p w14:paraId="16E372F1" w14:textId="77777777" w:rsidR="0065679D" w:rsidRDefault="0065679D" w:rsidP="004D7B52">
      <w:pPr>
        <w:pStyle w:val="Bulletlist1"/>
      </w:pPr>
      <w:r w:rsidRPr="007A70EF">
        <w:t>Delay – physical security measures that delay the intruder long enough to allow a response force to attend.</w:t>
      </w:r>
    </w:p>
    <w:p w14:paraId="2EBD5374" w14:textId="07A13495" w:rsidR="0065679D" w:rsidRPr="004D7B52" w:rsidRDefault="0065679D" w:rsidP="004D7B52">
      <w:pPr>
        <w:pStyle w:val="F9-Paragraph"/>
        <w:numPr>
          <w:ilvl w:val="0"/>
          <w:numId w:val="0"/>
        </w:numPr>
        <w:ind w:left="851"/>
        <w:rPr>
          <w:b/>
          <w:bCs/>
        </w:rPr>
      </w:pPr>
      <w:r w:rsidRPr="004D7B52">
        <w:rPr>
          <w:b/>
          <w:bCs/>
        </w:rPr>
        <w:t xml:space="preserve">Access </w:t>
      </w:r>
      <w:r w:rsidR="004D7B52">
        <w:rPr>
          <w:b/>
          <w:bCs/>
        </w:rPr>
        <w:t>c</w:t>
      </w:r>
      <w:r w:rsidRPr="004D7B52">
        <w:rPr>
          <w:b/>
          <w:bCs/>
        </w:rPr>
        <w:t>ontrol</w:t>
      </w:r>
    </w:p>
    <w:p w14:paraId="3037630E" w14:textId="6088A9A6" w:rsidR="0065679D" w:rsidRDefault="0065679D" w:rsidP="004D7B52">
      <w:pPr>
        <w:pStyle w:val="F9-Paragraph"/>
      </w:pPr>
      <w:r w:rsidRPr="007A70EF">
        <w:t>Keep access points to a minimum and make sure the boundary between public and private areas of a building is secure and clearly signed.</w:t>
      </w:r>
      <w:r w:rsidR="009067B8">
        <w:t xml:space="preserve"> </w:t>
      </w:r>
      <w:r w:rsidRPr="007A70EF">
        <w:t>Good quality access controls should be in use such as magnetic swipe identification cards or 'proximity' cards which are readable from a short distance.</w:t>
      </w:r>
      <w:r w:rsidR="009067B8">
        <w:t xml:space="preserve"> </w:t>
      </w:r>
      <w:r w:rsidRPr="007A70EF">
        <w:t>When inspecting access control, establish that there are controls in place to prevent tailgating and the possibility of bypassing barriers.</w:t>
      </w:r>
      <w:r w:rsidR="009067B8">
        <w:t xml:space="preserve"> </w:t>
      </w:r>
    </w:p>
    <w:p w14:paraId="57DFE8BA" w14:textId="6E275B8D" w:rsidR="0065679D" w:rsidRPr="004D7B52" w:rsidRDefault="0065679D" w:rsidP="004D7B52">
      <w:pPr>
        <w:pStyle w:val="F9-Paragraph"/>
        <w:numPr>
          <w:ilvl w:val="0"/>
          <w:numId w:val="0"/>
        </w:numPr>
        <w:ind w:left="851"/>
        <w:rPr>
          <w:b/>
          <w:bCs/>
        </w:rPr>
      </w:pPr>
      <w:r w:rsidRPr="004D7B52">
        <w:rPr>
          <w:b/>
          <w:bCs/>
        </w:rPr>
        <w:lastRenderedPageBreak/>
        <w:t xml:space="preserve">Searching on </w:t>
      </w:r>
      <w:r w:rsidR="004D7B52">
        <w:rPr>
          <w:b/>
          <w:bCs/>
        </w:rPr>
        <w:t>e</w:t>
      </w:r>
      <w:r w:rsidRPr="004D7B52">
        <w:rPr>
          <w:b/>
          <w:bCs/>
        </w:rPr>
        <w:t xml:space="preserve">ntry and </w:t>
      </w:r>
      <w:r w:rsidR="004D7B52">
        <w:rPr>
          <w:b/>
          <w:bCs/>
        </w:rPr>
        <w:t>e</w:t>
      </w:r>
      <w:r w:rsidRPr="004D7B52">
        <w:rPr>
          <w:b/>
          <w:bCs/>
        </w:rPr>
        <w:t xml:space="preserve">xit </w:t>
      </w:r>
    </w:p>
    <w:p w14:paraId="43EFFCD7" w14:textId="4222D64F" w:rsidR="0065679D" w:rsidRDefault="0065679D" w:rsidP="004D7B52">
      <w:pPr>
        <w:pStyle w:val="F9-Paragraph"/>
      </w:pPr>
      <w:r w:rsidRPr="007A70EF">
        <w:t>Where appropriate, it should be a condition of entry and/or exit to a site that people may undergo a body search and vehicles are to be searched. Body searches should be witnessed and only trained staff should carry them out.</w:t>
      </w:r>
      <w:r w:rsidR="009067B8">
        <w:t xml:space="preserve"> </w:t>
      </w:r>
      <w:r w:rsidRPr="007A70EF">
        <w:t>Where there are areas of particular sensitivity and/or risk, random searching on entry and exit could be undertaken.</w:t>
      </w:r>
      <w:r w:rsidR="009067B8">
        <w:t xml:space="preserve"> </w:t>
      </w:r>
      <w:r>
        <w:t xml:space="preserve">Further information and advice regarding searching can be accessed via the </w:t>
      </w:r>
      <w:r w:rsidR="00BB3E7B">
        <w:t>NPSA</w:t>
      </w:r>
      <w:r>
        <w:t xml:space="preserve"> website </w:t>
      </w:r>
      <w:hyperlink r:id="rId36" w:history="1">
        <w:r w:rsidR="002E0C68">
          <w:rPr>
            <w:rStyle w:val="Hyperlink"/>
          </w:rPr>
          <w:t>Protective Security Advice | NPSA</w:t>
        </w:r>
      </w:hyperlink>
      <w:r>
        <w:t>.</w:t>
      </w:r>
      <w:r w:rsidR="009067B8">
        <w:t xml:space="preserve"> </w:t>
      </w:r>
      <w:r>
        <w:t xml:space="preserve">Additionally, information about training security guards to conduct any searching requirements and details on training providers, can be found via the Security Industry Authority (SIA) website </w:t>
      </w:r>
      <w:hyperlink r:id="rId37" w:history="1">
        <w:r w:rsidRPr="00965409">
          <w:rPr>
            <w:rStyle w:val="Hyperlink"/>
          </w:rPr>
          <w:t>http://www.sia.homeoffice.gov.uk/Pages/training.aspx</w:t>
        </w:r>
      </w:hyperlink>
      <w:r>
        <w:rPr>
          <w:rStyle w:val="Hyperlink"/>
        </w:rPr>
        <w:t>.</w:t>
      </w:r>
    </w:p>
    <w:p w14:paraId="68C392B4" w14:textId="77777777" w:rsidR="0065679D" w:rsidRPr="004D7B52" w:rsidRDefault="0065679D" w:rsidP="004D7B52">
      <w:pPr>
        <w:pStyle w:val="F9-Paragraph"/>
        <w:numPr>
          <w:ilvl w:val="0"/>
          <w:numId w:val="0"/>
        </w:numPr>
        <w:ind w:left="851"/>
        <w:rPr>
          <w:b/>
          <w:bCs/>
        </w:rPr>
      </w:pPr>
      <w:r w:rsidRPr="004D7B52">
        <w:rPr>
          <w:b/>
          <w:bCs/>
        </w:rPr>
        <w:t>Doors</w:t>
      </w:r>
    </w:p>
    <w:p w14:paraId="31DFF1FC" w14:textId="77777777" w:rsidR="0065679D" w:rsidRDefault="0065679D" w:rsidP="004D7B52">
      <w:pPr>
        <w:pStyle w:val="F9-Paragraph"/>
      </w:pPr>
      <w:r w:rsidRPr="007A70EF">
        <w:t>Generally, doors should:</w:t>
      </w:r>
    </w:p>
    <w:p w14:paraId="77532E47" w14:textId="77777777" w:rsidR="0065679D" w:rsidRDefault="0065679D" w:rsidP="004D7B52">
      <w:pPr>
        <w:pStyle w:val="Bulletlist1"/>
      </w:pPr>
      <w:r w:rsidRPr="007A70EF">
        <w:t>Be strong in construction;</w:t>
      </w:r>
    </w:p>
    <w:p w14:paraId="61966E11" w14:textId="77777777" w:rsidR="0065679D" w:rsidRDefault="0065679D" w:rsidP="004D7B52">
      <w:pPr>
        <w:pStyle w:val="Bulletlist1"/>
      </w:pPr>
      <w:r w:rsidRPr="007A70EF">
        <w:t>Have commensurate good quality locking hardware;</w:t>
      </w:r>
    </w:p>
    <w:p w14:paraId="7C60517D" w14:textId="77777777" w:rsidR="0065679D" w:rsidRDefault="0065679D" w:rsidP="004D7B52">
      <w:pPr>
        <w:pStyle w:val="Bulletlist1"/>
      </w:pPr>
      <w:r w:rsidRPr="007A70EF">
        <w:t>Delay forced entry;</w:t>
      </w:r>
    </w:p>
    <w:p w14:paraId="5C4A52AF" w14:textId="77777777" w:rsidR="0065679D" w:rsidRDefault="0065679D" w:rsidP="004D7B52">
      <w:pPr>
        <w:pStyle w:val="Bulletlist1"/>
      </w:pPr>
      <w:r>
        <w:t>P</w:t>
      </w:r>
      <w:r w:rsidRPr="007A70EF">
        <w:t>revent undetected entry;</w:t>
      </w:r>
    </w:p>
    <w:p w14:paraId="478F227B" w14:textId="77777777" w:rsidR="0065679D" w:rsidRPr="007A70EF" w:rsidRDefault="0065679D" w:rsidP="004D7B52">
      <w:pPr>
        <w:pStyle w:val="Bulletlist1"/>
      </w:pPr>
      <w:r w:rsidRPr="007A70EF">
        <w:t>Allow safe egress</w:t>
      </w:r>
      <w:r>
        <w:t>.</w:t>
      </w:r>
    </w:p>
    <w:p w14:paraId="592AB195" w14:textId="77777777" w:rsidR="0065679D" w:rsidRDefault="0065679D" w:rsidP="004D7B52">
      <w:pPr>
        <w:pStyle w:val="F9-Paragraph"/>
      </w:pPr>
      <w:r w:rsidRPr="007A70EF">
        <w:t xml:space="preserve">Security </w:t>
      </w:r>
      <w:proofErr w:type="spellStart"/>
      <w:r w:rsidRPr="007A70EF">
        <w:t>doorsets</w:t>
      </w:r>
      <w:proofErr w:type="spellEnd"/>
      <w:r w:rsidRPr="007A70EF">
        <w:t xml:space="preserve"> form part of an integrated site security system. It is paramount their performance is considered in conjunction with other aspects of site security such as CCTV, lighting, detection systems, guarding and security procedures.</w:t>
      </w:r>
    </w:p>
    <w:p w14:paraId="478E3A1C" w14:textId="39B38516" w:rsidR="0065679D" w:rsidRPr="007A70EF" w:rsidRDefault="0065679D" w:rsidP="004D7B52">
      <w:pPr>
        <w:pStyle w:val="F9-Paragraph"/>
      </w:pPr>
      <w:r>
        <w:t>More information can be accessed by following the link</w:t>
      </w:r>
      <w:r w:rsidR="00882AA2">
        <w:t>:</w:t>
      </w:r>
      <w:r w:rsidR="00052E6B">
        <w:t xml:space="preserve"> </w:t>
      </w:r>
      <w:hyperlink r:id="rId38" w:history="1">
        <w:r w:rsidR="00052E6B">
          <w:rPr>
            <w:rStyle w:val="Hyperlink"/>
          </w:rPr>
          <w:t>Protective Security Advice | NPSA</w:t>
        </w:r>
      </w:hyperlink>
      <w:r w:rsidR="00754C3A">
        <w:t>.</w:t>
      </w:r>
      <w:r w:rsidR="009067B8">
        <w:t xml:space="preserve"> </w:t>
      </w:r>
    </w:p>
    <w:p w14:paraId="365810F9" w14:textId="77777777" w:rsidR="0065679D" w:rsidRDefault="0065679D" w:rsidP="004D7B52">
      <w:pPr>
        <w:pStyle w:val="F9-Paragraph"/>
      </w:pPr>
      <w:r w:rsidRPr="007A70EF">
        <w:t xml:space="preserve">Any external security </w:t>
      </w:r>
      <w:proofErr w:type="spellStart"/>
      <w:r w:rsidRPr="007A70EF">
        <w:t>doorsets</w:t>
      </w:r>
      <w:proofErr w:type="spellEnd"/>
      <w:r w:rsidRPr="007A70EF">
        <w:t xml:space="preserve"> that are infrequently used should be internally secured (</w:t>
      </w:r>
      <w:r>
        <w:t xml:space="preserve">having </w:t>
      </w:r>
      <w:r w:rsidRPr="007A70EF">
        <w:t>ensur</w:t>
      </w:r>
      <w:r>
        <w:t>ed</w:t>
      </w:r>
      <w:r w:rsidRPr="007A70EF">
        <w:t xml:space="preserve"> compliance with relevant fire safety regulations).</w:t>
      </w:r>
    </w:p>
    <w:p w14:paraId="6B900143" w14:textId="77777777" w:rsidR="0065679D" w:rsidRPr="004D7B52" w:rsidRDefault="0065679D" w:rsidP="004D7B52">
      <w:pPr>
        <w:pStyle w:val="F9-Paragraph"/>
        <w:numPr>
          <w:ilvl w:val="0"/>
          <w:numId w:val="0"/>
        </w:numPr>
        <w:ind w:left="851"/>
        <w:rPr>
          <w:b/>
          <w:bCs/>
        </w:rPr>
      </w:pPr>
      <w:r w:rsidRPr="004D7B52">
        <w:rPr>
          <w:b/>
          <w:bCs/>
        </w:rPr>
        <w:t>Windows</w:t>
      </w:r>
    </w:p>
    <w:p w14:paraId="0E8D5B42" w14:textId="66C6A565" w:rsidR="0065679D" w:rsidRDefault="0065679D" w:rsidP="004D7B52">
      <w:pPr>
        <w:pStyle w:val="F9-Paragraph"/>
      </w:pPr>
      <w:r>
        <w:t>There are many types of windows, each operating in a unique way. Irrespective of this, a number of key features affect the security resistance afforded by windows. These should be taken into account when determining a window’s likely resistance to forced entry; undetected or otherwise.</w:t>
      </w:r>
      <w:r w:rsidR="009067B8">
        <w:t xml:space="preserve"> </w:t>
      </w:r>
      <w:r>
        <w:t>These features are as follows:</w:t>
      </w:r>
    </w:p>
    <w:p w14:paraId="5FF2A673" w14:textId="77777777" w:rsidR="0065679D" w:rsidRDefault="0065679D" w:rsidP="004D7B52">
      <w:pPr>
        <w:pStyle w:val="Bulletlist1"/>
      </w:pPr>
      <w:r>
        <w:t>Mode of opening;</w:t>
      </w:r>
    </w:p>
    <w:p w14:paraId="44C8E1F4" w14:textId="77777777" w:rsidR="0065679D" w:rsidRDefault="0065679D" w:rsidP="004D7B52">
      <w:pPr>
        <w:pStyle w:val="Bulletlist1"/>
      </w:pPr>
      <w:r>
        <w:t>Materials used to manufacture the window and how they are assembled;</w:t>
      </w:r>
    </w:p>
    <w:p w14:paraId="7EE9BF45" w14:textId="77777777" w:rsidR="0065679D" w:rsidRDefault="0065679D" w:rsidP="004D7B52">
      <w:pPr>
        <w:pStyle w:val="Bulletlist1"/>
      </w:pPr>
      <w:r>
        <w:t>Locking mechanism;</w:t>
      </w:r>
    </w:p>
    <w:p w14:paraId="1F53D9DB" w14:textId="77777777" w:rsidR="0065679D" w:rsidRDefault="0065679D" w:rsidP="004D7B52">
      <w:pPr>
        <w:pStyle w:val="Bulletlist1"/>
      </w:pPr>
      <w:r>
        <w:lastRenderedPageBreak/>
        <w:t>Hinges;</w:t>
      </w:r>
    </w:p>
    <w:p w14:paraId="2318002D" w14:textId="77777777" w:rsidR="0065679D" w:rsidRDefault="0065679D" w:rsidP="004D7B52">
      <w:pPr>
        <w:pStyle w:val="Bulletlist1"/>
      </w:pPr>
      <w:r>
        <w:t>Glazing method and type of glazing used; and</w:t>
      </w:r>
    </w:p>
    <w:p w14:paraId="1DBD1094" w14:textId="77777777" w:rsidR="0065679D" w:rsidRDefault="0065679D" w:rsidP="004D7B52">
      <w:pPr>
        <w:pStyle w:val="Bulletlist1"/>
      </w:pPr>
      <w:r>
        <w:t>Installation method.</w:t>
      </w:r>
    </w:p>
    <w:p w14:paraId="7931D0B5" w14:textId="13D4E58B" w:rsidR="0065679D" w:rsidRDefault="0065679D" w:rsidP="004D7B52">
      <w:pPr>
        <w:pStyle w:val="F9-Paragraph"/>
      </w:pPr>
      <w:r w:rsidRPr="00C84C7C">
        <w:t>If there is not already one in place, a good quality alarm system should be fitted to external windows. Further information regarding the security of domestic windows, can be found</w:t>
      </w:r>
      <w:r w:rsidR="009067B8">
        <w:t xml:space="preserve"> </w:t>
      </w:r>
      <w:r w:rsidRPr="00C84C7C">
        <w:t>accessed via the CPNI website</w:t>
      </w:r>
      <w:hyperlink w:history="1"/>
      <w:r w:rsidR="002973C3">
        <w:rPr>
          <w:rStyle w:val="Hyperlink"/>
        </w:rPr>
        <w:t>:</w:t>
      </w:r>
      <w:r w:rsidR="00032179" w:rsidRPr="00032179">
        <w:t xml:space="preserve"> </w:t>
      </w:r>
      <w:hyperlink r:id="rId39" w:history="1">
        <w:r w:rsidR="00032179">
          <w:rPr>
            <w:rStyle w:val="Hyperlink"/>
          </w:rPr>
          <w:t>Protective Security Advice | NPSA</w:t>
        </w:r>
      </w:hyperlink>
    </w:p>
    <w:p w14:paraId="0720B2E2" w14:textId="33E04915" w:rsidR="0065679D" w:rsidRPr="004D7B52" w:rsidRDefault="0065679D" w:rsidP="004D7B52">
      <w:pPr>
        <w:pStyle w:val="F9-Paragraph"/>
        <w:numPr>
          <w:ilvl w:val="0"/>
          <w:numId w:val="0"/>
        </w:numPr>
        <w:ind w:left="851"/>
        <w:rPr>
          <w:b/>
          <w:bCs/>
        </w:rPr>
      </w:pPr>
      <w:r w:rsidRPr="004D7B52">
        <w:rPr>
          <w:b/>
          <w:bCs/>
        </w:rPr>
        <w:t xml:space="preserve">Perimeter </w:t>
      </w:r>
      <w:r w:rsidR="004D7B52" w:rsidRPr="004D7B52">
        <w:rPr>
          <w:b/>
          <w:bCs/>
        </w:rPr>
        <w:t>s</w:t>
      </w:r>
      <w:r w:rsidRPr="004D7B52">
        <w:rPr>
          <w:b/>
          <w:bCs/>
        </w:rPr>
        <w:t>ecurity</w:t>
      </w:r>
    </w:p>
    <w:p w14:paraId="0C7B36C9" w14:textId="77777777" w:rsidR="0065679D" w:rsidRPr="007A70EF" w:rsidRDefault="0065679D" w:rsidP="004D7B52">
      <w:pPr>
        <w:pStyle w:val="F9-Paragraph"/>
      </w:pPr>
      <w:r w:rsidRPr="007A70EF">
        <w:t>Fences and walls will protect a site by:</w:t>
      </w:r>
    </w:p>
    <w:p w14:paraId="6DF176B6" w14:textId="77777777" w:rsidR="0065679D" w:rsidRPr="007A70EF" w:rsidRDefault="0065679D" w:rsidP="004D7B52">
      <w:pPr>
        <w:pStyle w:val="Bulletlist1"/>
      </w:pPr>
      <w:r w:rsidRPr="007A70EF">
        <w:t>Deterring and delaying intruders;</w:t>
      </w:r>
    </w:p>
    <w:p w14:paraId="1308F897" w14:textId="77777777" w:rsidR="0065679D" w:rsidRPr="007A70EF" w:rsidRDefault="0065679D" w:rsidP="004D7B52">
      <w:pPr>
        <w:pStyle w:val="Bulletlist1"/>
      </w:pPr>
      <w:r w:rsidRPr="007A70EF">
        <w:t>Marking a boundary;</w:t>
      </w:r>
    </w:p>
    <w:p w14:paraId="52807CE6" w14:textId="77777777" w:rsidR="0065679D" w:rsidRPr="007A70EF" w:rsidRDefault="0065679D" w:rsidP="004D7B52">
      <w:pPr>
        <w:pStyle w:val="Bulletlist1"/>
      </w:pPr>
      <w:r w:rsidRPr="007A70EF">
        <w:t>Protecting guards</w:t>
      </w:r>
      <w:r>
        <w:t xml:space="preserve"> and staff</w:t>
      </w:r>
      <w:r w:rsidRPr="007A70EF">
        <w:t xml:space="preserve"> from surprise attack;</w:t>
      </w:r>
    </w:p>
    <w:p w14:paraId="282458D7" w14:textId="77777777" w:rsidR="0065679D" w:rsidRPr="007A70EF" w:rsidRDefault="0065679D" w:rsidP="004D7B52">
      <w:pPr>
        <w:pStyle w:val="Bulletlist1"/>
      </w:pPr>
      <w:r w:rsidRPr="007A70EF">
        <w:t>Enabling the use of guard dogs;</w:t>
      </w:r>
    </w:p>
    <w:p w14:paraId="2827EDAC" w14:textId="77777777" w:rsidR="0065679D" w:rsidRPr="007A70EF" w:rsidRDefault="0065679D" w:rsidP="004D7B52">
      <w:pPr>
        <w:pStyle w:val="Bulletlist1"/>
      </w:pPr>
      <w:r w:rsidRPr="007A70EF">
        <w:t>Acting as a barrier to vehicles;</w:t>
      </w:r>
    </w:p>
    <w:p w14:paraId="04DDBD3D" w14:textId="77777777" w:rsidR="0065679D" w:rsidRPr="007A70EF" w:rsidRDefault="0065679D" w:rsidP="004D7B52">
      <w:pPr>
        <w:pStyle w:val="Bulletlist1"/>
      </w:pPr>
      <w:r w:rsidRPr="007A70EF">
        <w:t>Enabling the use of Perimeter Intruder Detection Systems (PIDS);</w:t>
      </w:r>
    </w:p>
    <w:p w14:paraId="3902A600" w14:textId="77777777" w:rsidR="0065679D" w:rsidRDefault="0065679D" w:rsidP="004D7B52">
      <w:pPr>
        <w:pStyle w:val="Bulletlist1"/>
      </w:pPr>
      <w:r w:rsidRPr="007A70EF">
        <w:t>Protecting against explosive attack.</w:t>
      </w:r>
    </w:p>
    <w:p w14:paraId="35A723DE" w14:textId="77777777" w:rsidR="0065679D" w:rsidRPr="007A70EF" w:rsidRDefault="0065679D" w:rsidP="004D7B52">
      <w:pPr>
        <w:pStyle w:val="F9-Paragraph"/>
      </w:pPr>
      <w:r w:rsidRPr="007A70EF">
        <w:t>Walls have the following additional uses:</w:t>
      </w:r>
    </w:p>
    <w:p w14:paraId="6817DBA1" w14:textId="77777777" w:rsidR="0065679D" w:rsidRPr="007A70EF" w:rsidRDefault="0065679D" w:rsidP="004D7B52">
      <w:pPr>
        <w:pStyle w:val="Bulletlist1"/>
      </w:pPr>
      <w:r w:rsidRPr="007A70EF">
        <w:t>To protect against rockets, small arms, blast and fragments;</w:t>
      </w:r>
    </w:p>
    <w:p w14:paraId="34F9600E" w14:textId="77777777" w:rsidR="0065679D" w:rsidRDefault="0065679D" w:rsidP="004D7B52">
      <w:pPr>
        <w:pStyle w:val="Bulletlist1"/>
      </w:pPr>
      <w:r w:rsidRPr="007A70EF">
        <w:t>To prevent observation of guard and patrol movements; and of other protective measures;</w:t>
      </w:r>
    </w:p>
    <w:p w14:paraId="7856C0E0" w14:textId="77777777" w:rsidR="0065679D" w:rsidRDefault="0065679D" w:rsidP="004D7B52">
      <w:pPr>
        <w:pStyle w:val="Bulletlist1"/>
      </w:pPr>
      <w:r w:rsidRPr="007A70EF">
        <w:t>Creating a 'stand-off' for any explosive device.</w:t>
      </w:r>
    </w:p>
    <w:p w14:paraId="297F4E66" w14:textId="77777777" w:rsidR="0065679D" w:rsidRPr="007A70EF" w:rsidRDefault="0065679D" w:rsidP="004D7B52">
      <w:pPr>
        <w:pStyle w:val="F9-Paragraph"/>
      </w:pPr>
      <w:r w:rsidRPr="007A70EF">
        <w:t>Fences and walls provide only limited delay against intruders; the least secure types can only delay a skilled intruder for a few seconds. A perimeter barrier intended to impede intruders should</w:t>
      </w:r>
      <w:r>
        <w:t>,</w:t>
      </w:r>
      <w:r w:rsidRPr="007A70EF">
        <w:t xml:space="preserve"> therefore</w:t>
      </w:r>
      <w:r>
        <w:t>,</w:t>
      </w:r>
      <w:r w:rsidRPr="007A70EF">
        <w:t xml:space="preserve"> combine a fence or wall with security lighting and human or electronic surveillance, e</w:t>
      </w:r>
      <w:r>
        <w:t>.</w:t>
      </w:r>
      <w:r w:rsidRPr="007A70EF">
        <w:t>g</w:t>
      </w:r>
      <w:r>
        <w:t>.</w:t>
      </w:r>
      <w:r w:rsidRPr="007A70EF">
        <w:t xml:space="preserve"> a PIDS and CCTV. </w:t>
      </w:r>
    </w:p>
    <w:p w14:paraId="13EF5E99" w14:textId="77777777" w:rsidR="0065679D" w:rsidRDefault="0065679D" w:rsidP="004D7B52">
      <w:pPr>
        <w:pStyle w:val="F9-Paragraph"/>
      </w:pPr>
      <w:r w:rsidRPr="007A70EF">
        <w:t>Toppings are designed to increase the difficulty of climbing a fence or wall by increasing the overall height of the fence and also snagging and/or cutting the intruder. It should not aid an intruder by providing a firm hand or foothold. There are many different types of topping available including, barbed tape coils, barbed wire and spikes.</w:t>
      </w:r>
    </w:p>
    <w:p w14:paraId="2E501BD1" w14:textId="77777777" w:rsidR="00BD366B" w:rsidRDefault="00BD366B" w:rsidP="004D7B52">
      <w:pPr>
        <w:pStyle w:val="F9-Paragraph"/>
        <w:numPr>
          <w:ilvl w:val="0"/>
          <w:numId w:val="0"/>
        </w:numPr>
        <w:ind w:left="851"/>
        <w:rPr>
          <w:b/>
          <w:bCs/>
        </w:rPr>
        <w:sectPr w:rsidR="00BD366B" w:rsidSect="00B23A5E">
          <w:pgSz w:w="11906" w:h="16838" w:code="9"/>
          <w:pgMar w:top="1440" w:right="1440" w:bottom="1440" w:left="1440" w:header="397" w:footer="397" w:gutter="0"/>
          <w:cols w:space="312"/>
          <w:docGrid w:linePitch="360"/>
        </w:sectPr>
      </w:pPr>
    </w:p>
    <w:p w14:paraId="610CC841" w14:textId="77777777" w:rsidR="0065679D" w:rsidRPr="004D7B52" w:rsidRDefault="0065679D" w:rsidP="004D7B52">
      <w:pPr>
        <w:pStyle w:val="F9-Paragraph"/>
        <w:numPr>
          <w:ilvl w:val="0"/>
          <w:numId w:val="0"/>
        </w:numPr>
        <w:ind w:left="851"/>
        <w:rPr>
          <w:b/>
          <w:bCs/>
        </w:rPr>
      </w:pPr>
      <w:r w:rsidRPr="004D7B52">
        <w:rPr>
          <w:b/>
          <w:bCs/>
        </w:rPr>
        <w:lastRenderedPageBreak/>
        <w:t>Gates</w:t>
      </w:r>
    </w:p>
    <w:p w14:paraId="426B5A0D" w14:textId="0A807BAF" w:rsidR="0065679D" w:rsidRDefault="0065679D" w:rsidP="004D7B52">
      <w:pPr>
        <w:pStyle w:val="F9-Paragraph"/>
      </w:pPr>
      <w:r w:rsidRPr="007A70EF">
        <w:t xml:space="preserve">Gates must be compatible with and at least as strong as the perimeter fence. </w:t>
      </w:r>
      <w:r>
        <w:t>H</w:t>
      </w:r>
      <w:r w:rsidRPr="007A70EF">
        <w:t>inges</w:t>
      </w:r>
      <w:r>
        <w:t xml:space="preserve"> should</w:t>
      </w:r>
      <w:r w:rsidR="009067B8">
        <w:t xml:space="preserve"> </w:t>
      </w:r>
      <w:r w:rsidRPr="007A70EF">
        <w:t xml:space="preserve">have been engineered to prevent </w:t>
      </w:r>
      <w:r>
        <w:t>a gate</w:t>
      </w:r>
      <w:r w:rsidRPr="007A70EF">
        <w:t xml:space="preserve"> being lifted off. A good security padlock of hardened steel should be used. Make sure the bar on any standard padlock is as short as possible and</w:t>
      </w:r>
      <w:r>
        <w:t>, ideally,</w:t>
      </w:r>
      <w:r w:rsidRPr="007A70EF">
        <w:t xml:space="preserve"> the padlock should have a shroud with hardened steel. This makes it harder to open using cutting equipment and </w:t>
      </w:r>
      <w:r>
        <w:t xml:space="preserve">so </w:t>
      </w:r>
      <w:r w:rsidRPr="007A70EF">
        <w:t>buys time.</w:t>
      </w:r>
    </w:p>
    <w:p w14:paraId="2B6A88E7" w14:textId="77777777" w:rsidR="0065679D" w:rsidRPr="004D7B52" w:rsidRDefault="0065679D" w:rsidP="004D7B52">
      <w:pPr>
        <w:pStyle w:val="F9-Paragraph"/>
        <w:numPr>
          <w:ilvl w:val="0"/>
          <w:numId w:val="0"/>
        </w:numPr>
        <w:ind w:left="851"/>
        <w:rPr>
          <w:b/>
          <w:bCs/>
        </w:rPr>
      </w:pPr>
      <w:r w:rsidRPr="004D7B52">
        <w:rPr>
          <w:b/>
          <w:bCs/>
        </w:rPr>
        <w:t>Lighting</w:t>
      </w:r>
    </w:p>
    <w:p w14:paraId="3112DA23" w14:textId="1FA89E08" w:rsidR="0065679D" w:rsidRPr="007A70EF" w:rsidRDefault="0065679D" w:rsidP="004D7B52">
      <w:pPr>
        <w:pStyle w:val="F9-Paragraph"/>
      </w:pPr>
      <w:r w:rsidRPr="007A70EF">
        <w:t>Lighting can be an important security measure, but may in fact assist an intruder if used incorrectly.</w:t>
      </w:r>
      <w:r w:rsidR="009067B8">
        <w:t xml:space="preserve"> </w:t>
      </w:r>
      <w:r w:rsidRPr="007A70EF">
        <w:t>Ideally a security lighting system should:</w:t>
      </w:r>
    </w:p>
    <w:p w14:paraId="3B4750D9" w14:textId="77777777" w:rsidR="0065679D" w:rsidRPr="007A70EF" w:rsidRDefault="0065679D" w:rsidP="004D7B52">
      <w:pPr>
        <w:pStyle w:val="Bulletlist1"/>
      </w:pPr>
      <w:r w:rsidRPr="007A70EF">
        <w:t>Deter intrusion, or at least reduce an intruder's freedom of action;</w:t>
      </w:r>
    </w:p>
    <w:p w14:paraId="17E5AB2F" w14:textId="77777777" w:rsidR="0065679D" w:rsidRPr="007A70EF" w:rsidRDefault="0065679D" w:rsidP="004D7B52">
      <w:pPr>
        <w:pStyle w:val="Bulletlist1"/>
      </w:pPr>
      <w:r w:rsidRPr="007A70EF">
        <w:t>Assist in the detection of intruders either by direct vision or by CCTV;</w:t>
      </w:r>
    </w:p>
    <w:p w14:paraId="4A0DF99F" w14:textId="77777777" w:rsidR="0065679D" w:rsidRPr="007A70EF" w:rsidRDefault="0065679D" w:rsidP="004D7B52">
      <w:pPr>
        <w:pStyle w:val="Bulletlist1"/>
      </w:pPr>
      <w:r w:rsidRPr="007A70EF">
        <w:t>Conceal guards and patrols.</w:t>
      </w:r>
    </w:p>
    <w:p w14:paraId="152E369C" w14:textId="77777777" w:rsidR="0065679D" w:rsidRPr="007A70EF" w:rsidRDefault="0065679D" w:rsidP="004D7B52">
      <w:pPr>
        <w:pStyle w:val="F9-Paragraph"/>
      </w:pPr>
      <w:r w:rsidRPr="007A70EF">
        <w:t>The guard plan, CCTV and lighting requirement must be carefully co-ordinated taking account of the following rules:</w:t>
      </w:r>
    </w:p>
    <w:p w14:paraId="28F1BD17" w14:textId="77777777" w:rsidR="0065679D" w:rsidRDefault="0065679D" w:rsidP="004D7B52">
      <w:pPr>
        <w:pStyle w:val="Bulletlist1"/>
      </w:pPr>
      <w:r w:rsidRPr="007A70EF">
        <w:t>Lighting should not illuminate guards or patrols;</w:t>
      </w:r>
    </w:p>
    <w:p w14:paraId="78A1DEBE" w14:textId="77777777" w:rsidR="0065679D" w:rsidRDefault="0065679D" w:rsidP="004D7B52">
      <w:pPr>
        <w:pStyle w:val="Bulletlist1"/>
      </w:pPr>
      <w:r w:rsidRPr="007A70EF">
        <w:t>Lighting should support guards and CCTV;</w:t>
      </w:r>
    </w:p>
    <w:p w14:paraId="7BCEDDBE" w14:textId="77777777" w:rsidR="0065679D" w:rsidRDefault="0065679D" w:rsidP="004D7B52">
      <w:pPr>
        <w:pStyle w:val="Bulletlist1"/>
      </w:pPr>
      <w:r w:rsidRPr="007A70EF">
        <w:t>It should not cause nuisance or hazards;</w:t>
      </w:r>
    </w:p>
    <w:p w14:paraId="704F983B" w14:textId="77777777" w:rsidR="0065679D" w:rsidRDefault="0065679D" w:rsidP="004D7B52">
      <w:pPr>
        <w:pStyle w:val="Bulletlist1"/>
      </w:pPr>
      <w:r w:rsidRPr="007A70EF">
        <w:t>It must be cost-effective and compatible with site conditions;</w:t>
      </w:r>
    </w:p>
    <w:p w14:paraId="096155CA" w14:textId="77777777" w:rsidR="0065679D" w:rsidRPr="005B53D6" w:rsidRDefault="0065679D" w:rsidP="004D7B52">
      <w:pPr>
        <w:pStyle w:val="Bulletlist1"/>
      </w:pPr>
      <w:r w:rsidRPr="007A70EF">
        <w:t>An even level of illumination is more important than absolute light levels. This prevents dark areas in which intruders can lurk.</w:t>
      </w:r>
    </w:p>
    <w:p w14:paraId="7624EBC3" w14:textId="3D8EECA6" w:rsidR="0065679D" w:rsidRPr="007A70EF" w:rsidRDefault="0065679D" w:rsidP="004D7B52">
      <w:pPr>
        <w:pStyle w:val="F9-Paragraph"/>
      </w:pPr>
      <w:r>
        <w:t>Perimeter lighting.</w:t>
      </w:r>
      <w:r w:rsidR="009067B8">
        <w:t xml:space="preserve"> </w:t>
      </w:r>
      <w:r>
        <w:t xml:space="preserve"> </w:t>
      </w:r>
      <w:r w:rsidRPr="007A70EF">
        <w:t>This provides a well-lit area in the form of a strip around the perimeter. To be effective an intruder must have to pass through this well-lit area. The lighting column should not be</w:t>
      </w:r>
      <w:r>
        <w:t xml:space="preserve"> useable as</w:t>
      </w:r>
      <w:r w:rsidRPr="007A70EF">
        <w:t xml:space="preserve"> an aid to scaling the fence.</w:t>
      </w:r>
    </w:p>
    <w:p w14:paraId="01759FB0" w14:textId="7C8615C0" w:rsidR="0065679D" w:rsidRDefault="0065679D" w:rsidP="004D7B52">
      <w:pPr>
        <w:pStyle w:val="F9-Paragraph"/>
      </w:pPr>
      <w:r>
        <w:t>Area Lighting.</w:t>
      </w:r>
      <w:r w:rsidR="009067B8">
        <w:t xml:space="preserve"> </w:t>
      </w:r>
      <w:r>
        <w:t xml:space="preserve"> </w:t>
      </w:r>
      <w:r w:rsidRPr="007A70EF">
        <w:t>This generally refers to the areas around buildings within the protected area. The aim is to produce even illumination without dense shadows.</w:t>
      </w:r>
    </w:p>
    <w:p w14:paraId="187BE28E" w14:textId="1B0FE8A1" w:rsidR="0065679D" w:rsidRDefault="0065679D" w:rsidP="004D7B52">
      <w:pPr>
        <w:pStyle w:val="F9-Paragraph"/>
      </w:pPr>
      <w:r w:rsidRPr="007A70EF">
        <w:t>Floodlighting</w:t>
      </w:r>
      <w:r>
        <w:t>.</w:t>
      </w:r>
      <w:r w:rsidR="009067B8">
        <w:t xml:space="preserve"> </w:t>
      </w:r>
      <w:r>
        <w:t xml:space="preserve"> </w:t>
      </w:r>
      <w:r w:rsidRPr="007A70EF">
        <w:t>This is used to cast a strong light on the walls of buildings so that intruders are visible either in silhouette or by the shadows which they cast. Lights should be mounted up high, out of reach of intruders.</w:t>
      </w:r>
    </w:p>
    <w:p w14:paraId="5247F153" w14:textId="77777777" w:rsidR="00BD366B" w:rsidRDefault="00BD366B" w:rsidP="004D7B52">
      <w:pPr>
        <w:pStyle w:val="F9-Paragraph"/>
        <w:sectPr w:rsidR="00BD366B" w:rsidSect="00B23A5E">
          <w:pgSz w:w="11906" w:h="16838" w:code="9"/>
          <w:pgMar w:top="1440" w:right="1440" w:bottom="1440" w:left="1440" w:header="397" w:footer="397" w:gutter="0"/>
          <w:cols w:space="312"/>
          <w:docGrid w:linePitch="360"/>
        </w:sectPr>
      </w:pPr>
    </w:p>
    <w:p w14:paraId="63AF1D3A" w14:textId="08D4146D" w:rsidR="0065679D" w:rsidRPr="007A70EF" w:rsidRDefault="0065679D" w:rsidP="004D7B52">
      <w:pPr>
        <w:pStyle w:val="F9-Paragraph"/>
      </w:pPr>
      <w:r w:rsidRPr="007A70EF">
        <w:lastRenderedPageBreak/>
        <w:t xml:space="preserve">Gatehouse </w:t>
      </w:r>
      <w:r>
        <w:t>L</w:t>
      </w:r>
      <w:r w:rsidRPr="007A70EF">
        <w:t>ighting</w:t>
      </w:r>
      <w:r>
        <w:t>.</w:t>
      </w:r>
      <w:r w:rsidR="009067B8">
        <w:t xml:space="preserve"> </w:t>
      </w:r>
      <w:r>
        <w:t xml:space="preserve"> </w:t>
      </w:r>
      <w:r w:rsidRPr="007A70EF">
        <w:t>This is used at the perimeter entrance and gatehouse in order to:</w:t>
      </w:r>
    </w:p>
    <w:p w14:paraId="500135E3" w14:textId="77777777" w:rsidR="0065679D" w:rsidRDefault="0065679D" w:rsidP="004D7B52">
      <w:pPr>
        <w:pStyle w:val="Bulletlist1"/>
      </w:pPr>
      <w:r w:rsidRPr="007A70EF">
        <w:t>Reveal approaching vehicles and pedestrians and allow guards to identify them, verify passes, carry out vehicle searches, and</w:t>
      </w:r>
    </w:p>
    <w:p w14:paraId="33F5392B" w14:textId="77777777" w:rsidR="0065679D" w:rsidRPr="007A70EF" w:rsidRDefault="0065679D" w:rsidP="004D7B52">
      <w:pPr>
        <w:pStyle w:val="Bulletlist1"/>
      </w:pPr>
      <w:r w:rsidRPr="007A70EF">
        <w:t>Conceal guards within the gatehouse while allowing them to see out.</w:t>
      </w:r>
    </w:p>
    <w:p w14:paraId="619EF00D" w14:textId="31FFFAA7" w:rsidR="0065679D" w:rsidRPr="007A70EF" w:rsidRDefault="0065679D" w:rsidP="004D7B52">
      <w:pPr>
        <w:pStyle w:val="F9-Paragraph"/>
      </w:pPr>
      <w:r w:rsidRPr="007A70EF">
        <w:t xml:space="preserve">Topping up </w:t>
      </w:r>
      <w:r>
        <w:t>L</w:t>
      </w:r>
      <w:r w:rsidRPr="007A70EF">
        <w:t>ighting</w:t>
      </w:r>
      <w:r>
        <w:t>.</w:t>
      </w:r>
      <w:r w:rsidR="009067B8">
        <w:t xml:space="preserve"> </w:t>
      </w:r>
      <w:r w:rsidRPr="007A70EF">
        <w:t>This is used to eliminate dark areas not adequately lit by area lighting or floodlighting. Such areas may be lit locally by small light fittings (e</w:t>
      </w:r>
      <w:r w:rsidR="00961CFA">
        <w:t>.</w:t>
      </w:r>
      <w:r w:rsidRPr="007A70EF">
        <w:t>g</w:t>
      </w:r>
      <w:r w:rsidR="00961CFA">
        <w:t>.</w:t>
      </w:r>
      <w:r w:rsidRPr="007A70EF">
        <w:t xml:space="preserve"> bulkhead fittings) or from a distance by narrow angle floodlights.</w:t>
      </w:r>
    </w:p>
    <w:p w14:paraId="296BFCDD" w14:textId="77777777" w:rsidR="0065679D" w:rsidRPr="004D7B52" w:rsidRDefault="0065679D" w:rsidP="004D7B52">
      <w:pPr>
        <w:pStyle w:val="F9-Paragraph"/>
        <w:numPr>
          <w:ilvl w:val="0"/>
          <w:numId w:val="0"/>
        </w:numPr>
        <w:ind w:left="851"/>
        <w:rPr>
          <w:b/>
          <w:bCs/>
        </w:rPr>
      </w:pPr>
      <w:bookmarkStart w:id="45" w:name="_Toc447018928"/>
      <w:r w:rsidRPr="004D7B52">
        <w:rPr>
          <w:b/>
          <w:bCs/>
        </w:rPr>
        <w:t>CCTV</w:t>
      </w:r>
      <w:bookmarkEnd w:id="45"/>
    </w:p>
    <w:p w14:paraId="2ED07178" w14:textId="4B18F8A9" w:rsidR="0065679D" w:rsidRPr="00CD7D8B" w:rsidRDefault="0065679D" w:rsidP="004D7B52">
      <w:pPr>
        <w:pStyle w:val="F9-Paragraph"/>
      </w:pPr>
      <w:r w:rsidRPr="007A70EF">
        <w:t>CCTV should form only part of a whole security system</w:t>
      </w:r>
      <w:r>
        <w:t xml:space="preserve"> and</w:t>
      </w:r>
      <w:r w:rsidRPr="007A70EF">
        <w:t xml:space="preserve"> should not be used on its own. It cannot</w:t>
      </w:r>
      <w:r>
        <w:t xml:space="preserve"> completely</w:t>
      </w:r>
      <w:r w:rsidRPr="007A70EF">
        <w:t xml:space="preserve"> replace security staff, </w:t>
      </w:r>
      <w:r>
        <w:t>but it may enable fewer to be used, their employment on a wider range of duties, or use of an off-site guard/response force</w:t>
      </w:r>
      <w:r w:rsidRPr="007A70EF">
        <w:t>.</w:t>
      </w:r>
      <w:r w:rsidR="009067B8">
        <w:t xml:space="preserve"> </w:t>
      </w:r>
      <w:r w:rsidRPr="007A70EF">
        <w:t>In its simplest form a CCTV system consists of a television camera joined by a transmission link such as a cable to a monitor sited in the guard room or central control point. More complex systems use several cameras and monitors or a single monitor with a switching system to display camera pictures in sequence. Additional facilities such as recorders, automatic switching in response to an alarm signal may be used.</w:t>
      </w:r>
      <w:r w:rsidR="009067B8">
        <w:t xml:space="preserve"> </w:t>
      </w:r>
      <w:r w:rsidRPr="007A70EF">
        <w:t>Additional information on CCTV systems can be accessed via the CPNI website</w:t>
      </w:r>
      <w:r w:rsidR="009067B8">
        <w:rPr>
          <w:rStyle w:val="Hyperlink"/>
        </w:rPr>
        <w:t xml:space="preserve"> </w:t>
      </w:r>
      <w:hyperlink r:id="rId40" w:history="1">
        <w:r w:rsidR="00E341D2">
          <w:rPr>
            <w:rStyle w:val="Hyperlink"/>
          </w:rPr>
          <w:t>Protective Security Advice | NPSA</w:t>
        </w:r>
      </w:hyperlink>
      <w:r>
        <w:rPr>
          <w:rStyle w:val="Hyperlink"/>
        </w:rPr>
        <w:t xml:space="preserve">. </w:t>
      </w:r>
      <w:r w:rsidRPr="00265767">
        <w:rPr>
          <w:rStyle w:val="Hyperlink"/>
          <w:color w:val="auto"/>
          <w:u w:val="none"/>
        </w:rPr>
        <w:t>Systems may also require registration under data protection legislation.</w:t>
      </w:r>
    </w:p>
    <w:p w14:paraId="0D9DD181" w14:textId="77777777" w:rsidR="0065679D" w:rsidRPr="007A70EF" w:rsidRDefault="0065679D" w:rsidP="004D7B52">
      <w:pPr>
        <w:pStyle w:val="F9-Paragraph"/>
      </w:pPr>
      <w:r w:rsidRPr="007A70EF">
        <w:t xml:space="preserve">Using CCTV can help clarify whether a security alert is real and is often vital in post-incident investigations, but only if the images are good enough to identify what happened and </w:t>
      </w:r>
      <w:r>
        <w:t xml:space="preserve">provide admissible evidence </w:t>
      </w:r>
      <w:r w:rsidRPr="007A70EF">
        <w:t>in court.</w:t>
      </w:r>
    </w:p>
    <w:p w14:paraId="7A7AEB38" w14:textId="77777777" w:rsidR="0065679D" w:rsidRPr="007A70EF" w:rsidRDefault="0065679D" w:rsidP="004D7B52">
      <w:pPr>
        <w:pStyle w:val="F9-Paragraph"/>
      </w:pPr>
      <w:r w:rsidRPr="007A70EF">
        <w:t>External lighting will help</w:t>
      </w:r>
      <w:r>
        <w:t xml:space="preserve"> the effectiveness of</w:t>
      </w:r>
      <w:r w:rsidRPr="007A70EF">
        <w:t xml:space="preserve"> security staff and improve the capabilities of CCTV systems if it is carefully designed and used. Effective CCTV systems may help to deter a terrorist attack or even identify planning activity. Good quality images can provide crucial evidence in court.</w:t>
      </w:r>
    </w:p>
    <w:p w14:paraId="589ECDBC" w14:textId="0DF65BC3" w:rsidR="0065679D" w:rsidRPr="007A70EF" w:rsidRDefault="0065679D" w:rsidP="004D7B52">
      <w:pPr>
        <w:pStyle w:val="F9-Paragraph"/>
      </w:pPr>
      <w:r>
        <w:t xml:space="preserve">Security staff who are </w:t>
      </w:r>
      <w:r w:rsidRPr="000968D3">
        <w:t xml:space="preserve">employed in-house are not required to be </w:t>
      </w:r>
      <w:r w:rsidRPr="00203452">
        <w:t>Security Industry Authority</w:t>
      </w:r>
      <w:r>
        <w:t xml:space="preserve"> (SIA)</w:t>
      </w:r>
      <w:r w:rsidRPr="000968D3">
        <w:t xml:space="preserve"> licensed</w:t>
      </w:r>
      <w:r>
        <w:t>.</w:t>
      </w:r>
      <w:r w:rsidR="009067B8">
        <w:t xml:space="preserve"> </w:t>
      </w:r>
      <w:r>
        <w:t>If</w:t>
      </w:r>
      <w:r w:rsidRPr="007A70EF">
        <w:t xml:space="preserve"> contract security staff</w:t>
      </w:r>
      <w:r>
        <w:t>,</w:t>
      </w:r>
      <w:r w:rsidRPr="007A70EF">
        <w:t xml:space="preserve"> </w:t>
      </w:r>
      <w:r>
        <w:t xml:space="preserve">are employed </w:t>
      </w:r>
      <w:r w:rsidRPr="007A70EF">
        <w:t xml:space="preserve">they must be licensed by the SIA. </w:t>
      </w:r>
      <w:r>
        <w:t xml:space="preserve">This includes </w:t>
      </w:r>
      <w:r w:rsidRPr="00203452">
        <w:t>operat</w:t>
      </w:r>
      <w:r>
        <w:t>ing</w:t>
      </w:r>
      <w:r w:rsidRPr="00203452">
        <w:t xml:space="preserve"> CCTV equipment</w:t>
      </w:r>
      <w:r>
        <w:t xml:space="preserve"> and </w:t>
      </w:r>
      <w:r w:rsidRPr="007A70EF">
        <w:t>applies</w:t>
      </w:r>
      <w:r>
        <w:t xml:space="preserve"> regardless of whether </w:t>
      </w:r>
      <w:r w:rsidRPr="007A70EF">
        <w:t xml:space="preserve">CCTV </w:t>
      </w:r>
      <w:r>
        <w:t xml:space="preserve">cameras are </w:t>
      </w:r>
      <w:r w:rsidRPr="007A70EF">
        <w:t>fixed or ha</w:t>
      </w:r>
      <w:r>
        <w:t>ve</w:t>
      </w:r>
      <w:r w:rsidRPr="007A70EF">
        <w:t xml:space="preserve"> a pan, tilt and zoom capability and where operators:</w:t>
      </w:r>
    </w:p>
    <w:p w14:paraId="5F479204" w14:textId="77777777" w:rsidR="0065679D" w:rsidRDefault="0065679D" w:rsidP="004D7B52">
      <w:pPr>
        <w:pStyle w:val="Bulletlist1"/>
      </w:pPr>
      <w:r w:rsidRPr="007A70EF">
        <w:t>Proactively monitor the activities of members of the public whether they are in public areas or on private property;</w:t>
      </w:r>
    </w:p>
    <w:p w14:paraId="054172CE" w14:textId="77777777" w:rsidR="0065679D" w:rsidRDefault="0065679D" w:rsidP="004D7B52">
      <w:pPr>
        <w:pStyle w:val="Bulletlist1"/>
      </w:pPr>
      <w:r w:rsidRPr="007A70EF">
        <w:t>Use cameras to focus on the activities of particular people either by controlling or directing cameras to an individual's activities;</w:t>
      </w:r>
    </w:p>
    <w:p w14:paraId="720E3042" w14:textId="77777777" w:rsidR="0065679D" w:rsidRPr="007A70EF" w:rsidRDefault="0065679D" w:rsidP="004D7B52">
      <w:pPr>
        <w:pStyle w:val="Bulletlist1"/>
      </w:pPr>
      <w:r w:rsidRPr="007A70EF">
        <w:t>Use cameras to look out for particular individuals;</w:t>
      </w:r>
    </w:p>
    <w:p w14:paraId="2AB709BD" w14:textId="77777777" w:rsidR="0065679D" w:rsidRPr="007A70EF" w:rsidRDefault="0065679D" w:rsidP="004D7B52">
      <w:pPr>
        <w:pStyle w:val="Bulletlist1"/>
      </w:pPr>
      <w:r w:rsidRPr="007A70EF">
        <w:lastRenderedPageBreak/>
        <w:t>Use recorded CCTV images to identify individuals or to investigate their activities.</w:t>
      </w:r>
    </w:p>
    <w:p w14:paraId="4AFD60A4" w14:textId="56E82F9C" w:rsidR="0065679D" w:rsidRPr="007A70EF" w:rsidRDefault="0065679D" w:rsidP="004D7B52">
      <w:pPr>
        <w:pStyle w:val="F9-Paragraph"/>
      </w:pPr>
      <w:r w:rsidRPr="007A70EF">
        <w:t xml:space="preserve">CCTV </w:t>
      </w:r>
      <w:r w:rsidR="004D7B52">
        <w:t>c</w:t>
      </w:r>
      <w:r w:rsidRPr="007A70EF">
        <w:t>onsiderations</w:t>
      </w:r>
      <w:r w:rsidR="004D7B52">
        <w:t>:</w:t>
      </w:r>
    </w:p>
    <w:p w14:paraId="75714A44" w14:textId="77777777" w:rsidR="0065679D" w:rsidRDefault="0065679D" w:rsidP="004D7B52">
      <w:pPr>
        <w:pStyle w:val="Bulletlist1"/>
      </w:pPr>
      <w:r w:rsidRPr="007A70EF">
        <w:t>Are the CCTV cameras regularly maintained?</w:t>
      </w:r>
    </w:p>
    <w:p w14:paraId="7439F57A" w14:textId="77777777" w:rsidR="0065679D" w:rsidRPr="007A70EF" w:rsidRDefault="0065679D" w:rsidP="004D7B52">
      <w:pPr>
        <w:pStyle w:val="Bulletlist1"/>
      </w:pPr>
      <w:r w:rsidRPr="007A70EF">
        <w:t>Do the cameras cover the entrances and exits to a building?</w:t>
      </w:r>
    </w:p>
    <w:p w14:paraId="6C773AB4" w14:textId="77777777" w:rsidR="0065679D" w:rsidRPr="007A70EF" w:rsidRDefault="0065679D" w:rsidP="004D7B52">
      <w:pPr>
        <w:pStyle w:val="Bulletlist1"/>
      </w:pPr>
      <w:r w:rsidRPr="007A70EF">
        <w:t xml:space="preserve">Do the cameras cover critical areas such as where Class 7 </w:t>
      </w:r>
      <w:r>
        <w:t xml:space="preserve">radioactive </w:t>
      </w:r>
      <w:r w:rsidRPr="007A70EF">
        <w:t>material is stored?</w:t>
      </w:r>
    </w:p>
    <w:p w14:paraId="5A89B4EF" w14:textId="6CFB5AFC" w:rsidR="0065679D" w:rsidRPr="007A70EF" w:rsidRDefault="0065679D" w:rsidP="004D7B52">
      <w:pPr>
        <w:pStyle w:val="Bulletlist1"/>
      </w:pPr>
      <w:r w:rsidRPr="007A70EF">
        <w:t>Are the images stored in accordance with the evidential needs of the police</w:t>
      </w:r>
      <w:r>
        <w:t xml:space="preserve"> and with data protection legislation</w:t>
      </w:r>
      <w:r w:rsidRPr="007A70EF">
        <w:t>?</w:t>
      </w:r>
      <w:r w:rsidR="009067B8">
        <w:t xml:space="preserve"> </w:t>
      </w:r>
      <w:r>
        <w:t>Duty holders can obtain advice from their local CTSA concerning the evidential needs of the police.</w:t>
      </w:r>
    </w:p>
    <w:p w14:paraId="4268720A" w14:textId="77777777" w:rsidR="0065679D" w:rsidRPr="007A70EF" w:rsidRDefault="0065679D" w:rsidP="004D7B52">
      <w:pPr>
        <w:pStyle w:val="Bulletlist1"/>
      </w:pPr>
      <w:r w:rsidRPr="007A70EF">
        <w:t>Could an individual be positively identified from the recorded images on the CCTV system?</w:t>
      </w:r>
    </w:p>
    <w:p w14:paraId="3BEBCB6A" w14:textId="11BF71CB" w:rsidR="0065679D" w:rsidRPr="004D7B52" w:rsidRDefault="0065679D" w:rsidP="004D7B52">
      <w:pPr>
        <w:pStyle w:val="F9-Paragraph"/>
        <w:numPr>
          <w:ilvl w:val="0"/>
          <w:numId w:val="0"/>
        </w:numPr>
        <w:ind w:left="851"/>
        <w:rPr>
          <w:b/>
          <w:bCs/>
        </w:rPr>
      </w:pPr>
      <w:r w:rsidRPr="004D7B52">
        <w:rPr>
          <w:b/>
          <w:bCs/>
        </w:rPr>
        <w:t xml:space="preserve">Class 7 </w:t>
      </w:r>
      <w:r w:rsidR="004D7B52">
        <w:rPr>
          <w:b/>
          <w:bCs/>
        </w:rPr>
        <w:t>n</w:t>
      </w:r>
      <w:r w:rsidRPr="004D7B52">
        <w:rPr>
          <w:b/>
          <w:bCs/>
        </w:rPr>
        <w:t>on-</w:t>
      </w:r>
      <w:r w:rsidR="004D7B52">
        <w:rPr>
          <w:b/>
          <w:bCs/>
        </w:rPr>
        <w:t>h</w:t>
      </w:r>
      <w:r w:rsidRPr="004D7B52">
        <w:rPr>
          <w:b/>
          <w:bCs/>
        </w:rPr>
        <w:t xml:space="preserve">igh </w:t>
      </w:r>
      <w:r w:rsidR="004D7B52">
        <w:rPr>
          <w:b/>
          <w:bCs/>
        </w:rPr>
        <w:t>c</w:t>
      </w:r>
      <w:r w:rsidRPr="004D7B52">
        <w:rPr>
          <w:b/>
          <w:bCs/>
        </w:rPr>
        <w:t xml:space="preserve">onsequence </w:t>
      </w:r>
      <w:r w:rsidR="004D7B52">
        <w:rPr>
          <w:b/>
          <w:bCs/>
        </w:rPr>
        <w:t>d</w:t>
      </w:r>
      <w:r w:rsidRPr="004D7B52">
        <w:rPr>
          <w:b/>
          <w:bCs/>
        </w:rPr>
        <w:t xml:space="preserve">angerous </w:t>
      </w:r>
      <w:r w:rsidR="004D7B52">
        <w:rPr>
          <w:b/>
          <w:bCs/>
        </w:rPr>
        <w:t>g</w:t>
      </w:r>
      <w:r w:rsidRPr="004D7B52">
        <w:rPr>
          <w:b/>
          <w:bCs/>
        </w:rPr>
        <w:t xml:space="preserve">oods </w:t>
      </w:r>
    </w:p>
    <w:p w14:paraId="5FE77CEB" w14:textId="77777777" w:rsidR="0065679D" w:rsidRPr="007A70EF" w:rsidRDefault="0065679D" w:rsidP="004D7B52">
      <w:pPr>
        <w:pStyle w:val="F9-Paragraph"/>
      </w:pPr>
      <w:r>
        <w:t>P</w:t>
      </w:r>
      <w:r w:rsidRPr="007A70EF">
        <w:t>arts of the site where dangerous goods are stored</w:t>
      </w:r>
      <w:r>
        <w:t xml:space="preserve"> are to be secured</w:t>
      </w:r>
      <w:r w:rsidRPr="007A70EF">
        <w:t>. A safe may be</w:t>
      </w:r>
      <w:r>
        <w:t xml:space="preserve"> adequate for the secure storage of</w:t>
      </w:r>
      <w:r w:rsidRPr="007A70EF">
        <w:t xml:space="preserve"> small quantities of dangerous goods. For slightly larger quantities it might be sufficient to install a secure cage, constructed of weld-mesh material with a locking door, possibly to British Standards such as BS1722:2006 (fencing) and BS3621:2007 (locks)</w:t>
      </w:r>
      <w:r>
        <w:t xml:space="preserve"> rather than trying to secure an entire building</w:t>
      </w:r>
      <w:r w:rsidRPr="007A70EF">
        <w:t xml:space="preserve">. </w:t>
      </w:r>
      <w:r>
        <w:t>A</w:t>
      </w:r>
      <w:r w:rsidRPr="007A70EF">
        <w:t>ccess to secure storage areas</w:t>
      </w:r>
      <w:r>
        <w:t xml:space="preserve"> should be limited</w:t>
      </w:r>
      <w:r w:rsidRPr="007A70EF">
        <w:t xml:space="preserve"> to appropriately recruited and trained staff.</w:t>
      </w:r>
    </w:p>
    <w:p w14:paraId="4EB0344A" w14:textId="77777777" w:rsidR="0065679D" w:rsidRPr="007A70EF" w:rsidRDefault="0065679D" w:rsidP="004D7B52">
      <w:pPr>
        <w:pStyle w:val="F9-Paragraph"/>
      </w:pPr>
      <w:r w:rsidRPr="007A70EF">
        <w:t>If Class 7 non-high consequence dangerous goods are stored in vehicles or secure buildings, then</w:t>
      </w:r>
      <w:r>
        <w:t xml:space="preserve"> chain link</w:t>
      </w:r>
      <w:r w:rsidRPr="007A70EF">
        <w:t xml:space="preserve"> fencing may be </w:t>
      </w:r>
      <w:r>
        <w:t>used provided the</w:t>
      </w:r>
      <w:r w:rsidRPr="007A70EF">
        <w:t xml:space="preserve"> vehicles </w:t>
      </w:r>
      <w:r>
        <w:t xml:space="preserve">themselves </w:t>
      </w:r>
      <w:r w:rsidRPr="007A70EF">
        <w:t>are adequately secured. There may be occasions when fencing or access control may not be required</w:t>
      </w:r>
      <w:r>
        <w:t xml:space="preserve"> at all</w:t>
      </w:r>
      <w:r w:rsidRPr="007A70EF">
        <w:t>. For example if:</w:t>
      </w:r>
    </w:p>
    <w:p w14:paraId="58D2CA75" w14:textId="77777777" w:rsidR="0065679D" w:rsidRPr="007A70EF" w:rsidRDefault="0065679D" w:rsidP="004D7B52">
      <w:pPr>
        <w:pStyle w:val="Bulletlist1"/>
      </w:pPr>
      <w:r w:rsidRPr="007A70EF">
        <w:t xml:space="preserve">Vehicles </w:t>
      </w:r>
      <w:r>
        <w:t>are fitted with</w:t>
      </w:r>
      <w:r w:rsidRPr="007A70EF">
        <w:t xml:space="preserve"> high quality security</w:t>
      </w:r>
      <w:r>
        <w:t xml:space="preserve"> features, such as high security locks, grilles and anti-theft equipment</w:t>
      </w:r>
      <w:r w:rsidRPr="007A70EF">
        <w:t>;</w:t>
      </w:r>
    </w:p>
    <w:p w14:paraId="09C27C1C" w14:textId="77777777" w:rsidR="0065679D" w:rsidRPr="007A70EF" w:rsidRDefault="0065679D" w:rsidP="004D7B52">
      <w:pPr>
        <w:pStyle w:val="Bulletlist1"/>
      </w:pPr>
      <w:r w:rsidRPr="007A70EF">
        <w:t xml:space="preserve">Trailers cannot be detached </w:t>
      </w:r>
      <w:r>
        <w:t>and/</w:t>
      </w:r>
      <w:r w:rsidRPr="007A70EF">
        <w:t>or towed away; or</w:t>
      </w:r>
    </w:p>
    <w:p w14:paraId="3797272E" w14:textId="77777777" w:rsidR="0065679D" w:rsidRPr="007A70EF" w:rsidRDefault="0065679D" w:rsidP="004D7B52">
      <w:pPr>
        <w:pStyle w:val="Bulletlist1"/>
      </w:pPr>
      <w:r>
        <w:t>B</w:t>
      </w:r>
      <w:r w:rsidRPr="007A70EF">
        <w:t>ollards to prevent</w:t>
      </w:r>
      <w:r>
        <w:t xml:space="preserve"> unauthorised</w:t>
      </w:r>
      <w:r w:rsidRPr="007A70EF">
        <w:t xml:space="preserve"> vehicle access/egress</w:t>
      </w:r>
      <w:r>
        <w:t xml:space="preserve"> are present</w:t>
      </w:r>
      <w:r w:rsidRPr="007A70EF">
        <w:t>.</w:t>
      </w:r>
    </w:p>
    <w:p w14:paraId="3CC6F218" w14:textId="4911B52B" w:rsidR="0065679D" w:rsidRPr="004D7B52" w:rsidRDefault="0065679D" w:rsidP="004D7B52">
      <w:pPr>
        <w:pStyle w:val="F9-Paragraph"/>
        <w:numPr>
          <w:ilvl w:val="0"/>
          <w:numId w:val="0"/>
        </w:numPr>
        <w:ind w:left="851"/>
        <w:rPr>
          <w:b/>
          <w:bCs/>
        </w:rPr>
      </w:pPr>
      <w:r w:rsidRPr="004D7B52">
        <w:rPr>
          <w:b/>
          <w:bCs/>
        </w:rPr>
        <w:t xml:space="preserve">Class 7 </w:t>
      </w:r>
      <w:r w:rsidR="004D7B52" w:rsidRPr="004D7B52">
        <w:rPr>
          <w:b/>
          <w:bCs/>
        </w:rPr>
        <w:t>hi</w:t>
      </w:r>
      <w:r w:rsidRPr="004D7B52">
        <w:rPr>
          <w:b/>
          <w:bCs/>
        </w:rPr>
        <w:t xml:space="preserve">gh </w:t>
      </w:r>
      <w:r w:rsidR="004D7B52" w:rsidRPr="004D7B52">
        <w:rPr>
          <w:b/>
          <w:bCs/>
        </w:rPr>
        <w:t>c</w:t>
      </w:r>
      <w:r w:rsidRPr="004D7B52">
        <w:rPr>
          <w:b/>
          <w:bCs/>
        </w:rPr>
        <w:t xml:space="preserve">onsequence </w:t>
      </w:r>
      <w:r w:rsidR="004D7B52" w:rsidRPr="004D7B52">
        <w:rPr>
          <w:b/>
          <w:bCs/>
        </w:rPr>
        <w:t>d</w:t>
      </w:r>
      <w:r w:rsidRPr="004D7B52">
        <w:rPr>
          <w:b/>
          <w:bCs/>
        </w:rPr>
        <w:t xml:space="preserve">angerous </w:t>
      </w:r>
      <w:r w:rsidR="004D7B52" w:rsidRPr="004D7B52">
        <w:rPr>
          <w:b/>
          <w:bCs/>
        </w:rPr>
        <w:t>g</w:t>
      </w:r>
      <w:r w:rsidRPr="004D7B52">
        <w:rPr>
          <w:b/>
          <w:bCs/>
        </w:rPr>
        <w:t>oods</w:t>
      </w:r>
    </w:p>
    <w:p w14:paraId="37424927" w14:textId="77777777" w:rsidR="0065679D" w:rsidRPr="007A70EF" w:rsidRDefault="0065679D" w:rsidP="004D7B52">
      <w:pPr>
        <w:pStyle w:val="F9-Paragraph"/>
      </w:pPr>
      <w:r w:rsidRPr="007A70EF">
        <w:t>At sites where small quantities of Class 7 high consequence dangerous goods are stored, localised storage may be appropriate, or perhaps ‘double layered’ security</w:t>
      </w:r>
      <w:r>
        <w:t xml:space="preserve"> arrangements</w:t>
      </w:r>
      <w:r w:rsidRPr="007A70EF">
        <w:t xml:space="preserve"> such as a safe within a cage.</w:t>
      </w:r>
    </w:p>
    <w:p w14:paraId="2D01D32C" w14:textId="77777777" w:rsidR="00BD366B" w:rsidRDefault="00BD366B" w:rsidP="004D7B52">
      <w:pPr>
        <w:pStyle w:val="F9-Paragraph"/>
        <w:sectPr w:rsidR="00BD366B" w:rsidSect="00B23A5E">
          <w:pgSz w:w="11906" w:h="16838" w:code="9"/>
          <w:pgMar w:top="1440" w:right="1440" w:bottom="1440" w:left="1440" w:header="397" w:footer="397" w:gutter="0"/>
          <w:cols w:space="312"/>
          <w:docGrid w:linePitch="360"/>
        </w:sectPr>
      </w:pPr>
    </w:p>
    <w:p w14:paraId="04FD2D1F" w14:textId="77777777" w:rsidR="0065679D" w:rsidRPr="007A70EF" w:rsidRDefault="0065679D" w:rsidP="004D7B52">
      <w:pPr>
        <w:pStyle w:val="F9-Paragraph"/>
      </w:pPr>
      <w:r w:rsidRPr="007A70EF">
        <w:lastRenderedPageBreak/>
        <w:t xml:space="preserve">Perimeter security of Class 7 high consequence dangerous goods sites should comprise good quality weld mesh or palisade fencing, preferably constructed to BS1722:2006 standard. Access should ideally be controlled </w:t>
      </w:r>
      <w:r>
        <w:t>using</w:t>
      </w:r>
      <w:r w:rsidRPr="007A70EF">
        <w:t xml:space="preserve"> photographic identification.</w:t>
      </w:r>
    </w:p>
    <w:p w14:paraId="7FB8AA77" w14:textId="77777777" w:rsidR="0065679D" w:rsidRPr="007A70EF" w:rsidRDefault="0065679D" w:rsidP="004D7B52">
      <w:pPr>
        <w:pStyle w:val="F9-Paragraph"/>
      </w:pPr>
      <w:r w:rsidRPr="007A70EF">
        <w:t>Security fencing is best fitted with intruder detection equipment that alerts a security control point. There is no requirement for PIDS in the regulations, but on opening of the site each day, procedures should include a check of the secure storage</w:t>
      </w:r>
      <w:r>
        <w:t xml:space="preserve"> and associated holding. I</w:t>
      </w:r>
      <w:r w:rsidRPr="007A70EF">
        <w:t>f Class 7 radioactive material has been stolen</w:t>
      </w:r>
      <w:r>
        <w:t>,</w:t>
      </w:r>
      <w:r w:rsidRPr="007A70EF">
        <w:t xml:space="preserve"> or there are signs of interference or attempted theft, this is to be reported to the Police immediately.</w:t>
      </w:r>
    </w:p>
    <w:p w14:paraId="6A709DE0" w14:textId="1CA48747" w:rsidR="0065679D" w:rsidRPr="004D7B52" w:rsidRDefault="0065679D" w:rsidP="004D7B52">
      <w:pPr>
        <w:pStyle w:val="F9-Paragraph"/>
        <w:numPr>
          <w:ilvl w:val="0"/>
          <w:numId w:val="0"/>
        </w:numPr>
        <w:ind w:left="851"/>
        <w:rPr>
          <w:b/>
          <w:bCs/>
        </w:rPr>
      </w:pPr>
      <w:r w:rsidRPr="004D7B52">
        <w:rPr>
          <w:b/>
          <w:bCs/>
        </w:rPr>
        <w:t xml:space="preserve">Vehicle </w:t>
      </w:r>
      <w:r w:rsidR="004D7B52" w:rsidRPr="004D7B52">
        <w:rPr>
          <w:b/>
          <w:bCs/>
        </w:rPr>
        <w:t>c</w:t>
      </w:r>
      <w:r w:rsidRPr="004D7B52">
        <w:rPr>
          <w:b/>
          <w:bCs/>
        </w:rPr>
        <w:t xml:space="preserve">ommunications – High </w:t>
      </w:r>
      <w:r w:rsidR="004D7B52" w:rsidRPr="004D7B52">
        <w:rPr>
          <w:b/>
          <w:bCs/>
        </w:rPr>
        <w:t>c</w:t>
      </w:r>
      <w:r w:rsidRPr="004D7B52">
        <w:rPr>
          <w:b/>
          <w:bCs/>
        </w:rPr>
        <w:t xml:space="preserve">onsequence </w:t>
      </w:r>
      <w:r w:rsidR="004D7B52" w:rsidRPr="004D7B52">
        <w:rPr>
          <w:b/>
          <w:bCs/>
        </w:rPr>
        <w:t>d</w:t>
      </w:r>
      <w:r w:rsidRPr="004D7B52">
        <w:rPr>
          <w:b/>
          <w:bCs/>
        </w:rPr>
        <w:t xml:space="preserve">angerous </w:t>
      </w:r>
      <w:r w:rsidR="004D7B52" w:rsidRPr="004D7B52">
        <w:rPr>
          <w:b/>
          <w:bCs/>
        </w:rPr>
        <w:t>g</w:t>
      </w:r>
      <w:r w:rsidRPr="004D7B52">
        <w:rPr>
          <w:b/>
          <w:bCs/>
        </w:rPr>
        <w:t>oods</w:t>
      </w:r>
    </w:p>
    <w:p w14:paraId="7D6583F2" w14:textId="77777777" w:rsidR="0065679D" w:rsidRPr="007A70EF" w:rsidRDefault="0065679D" w:rsidP="004D7B52">
      <w:pPr>
        <w:pStyle w:val="F9-Paragraph"/>
      </w:pPr>
      <w:r w:rsidRPr="007A70EF">
        <w:t>Vehicles should be fitted with radios or some other means of two</w:t>
      </w:r>
      <w:r>
        <w:t>-</w:t>
      </w:r>
      <w:r w:rsidRPr="007A70EF">
        <w:t>way communications between the driver and the</w:t>
      </w:r>
      <w:r>
        <w:t>ir</w:t>
      </w:r>
      <w:r w:rsidRPr="007A70EF">
        <w:t xml:space="preserve"> base. Panic buttons can be fitted </w:t>
      </w:r>
      <w:r>
        <w:t>that</w:t>
      </w:r>
      <w:r w:rsidRPr="007A70EF">
        <w:t xml:space="preserve"> a driver press</w:t>
      </w:r>
      <w:r>
        <w:t>es</w:t>
      </w:r>
      <w:r w:rsidRPr="007A70EF">
        <w:t xml:space="preserve"> if under duress, possibly in a hi-jack situation. This will send an alert to the operator so the Police can be contacted. During transport, the carrier should provide, in the </w:t>
      </w:r>
      <w:r>
        <w:t>vehicle</w:t>
      </w:r>
      <w:r w:rsidRPr="007A70EF">
        <w:t xml:space="preserve">, </w:t>
      </w:r>
      <w:r>
        <w:t>a means</w:t>
      </w:r>
      <w:r w:rsidRPr="007A70EF">
        <w:t xml:space="preserve"> for personnel to communicate with a designated contact point as specified in the security plan. </w:t>
      </w:r>
    </w:p>
    <w:p w14:paraId="3A83D87F" w14:textId="0D24390A" w:rsidR="0065679D" w:rsidRPr="004D7B52" w:rsidRDefault="0065679D" w:rsidP="004D7B52">
      <w:pPr>
        <w:pStyle w:val="F9-Paragraph"/>
        <w:numPr>
          <w:ilvl w:val="0"/>
          <w:numId w:val="0"/>
        </w:numPr>
        <w:ind w:left="851"/>
        <w:rPr>
          <w:b/>
          <w:bCs/>
        </w:rPr>
      </w:pPr>
      <w:r w:rsidRPr="004D7B52">
        <w:rPr>
          <w:b/>
          <w:bCs/>
        </w:rPr>
        <w:t xml:space="preserve">Dangerous </w:t>
      </w:r>
      <w:r w:rsidR="004D7B52" w:rsidRPr="004D7B52">
        <w:rPr>
          <w:b/>
          <w:bCs/>
        </w:rPr>
        <w:t>l</w:t>
      </w:r>
      <w:r w:rsidRPr="004D7B52">
        <w:rPr>
          <w:b/>
          <w:bCs/>
        </w:rPr>
        <w:t xml:space="preserve">oad </w:t>
      </w:r>
      <w:r w:rsidR="004D7B52" w:rsidRPr="004D7B52">
        <w:rPr>
          <w:b/>
          <w:bCs/>
        </w:rPr>
        <w:t>c</w:t>
      </w:r>
      <w:r w:rsidRPr="004D7B52">
        <w:rPr>
          <w:b/>
          <w:bCs/>
        </w:rPr>
        <w:t xml:space="preserve">ards – High </w:t>
      </w:r>
      <w:r w:rsidR="004D7B52" w:rsidRPr="004D7B52">
        <w:rPr>
          <w:b/>
          <w:bCs/>
        </w:rPr>
        <w:t>c</w:t>
      </w:r>
      <w:r w:rsidRPr="004D7B52">
        <w:rPr>
          <w:b/>
          <w:bCs/>
        </w:rPr>
        <w:t xml:space="preserve">onsequence </w:t>
      </w:r>
      <w:r w:rsidR="004D7B52" w:rsidRPr="004D7B52">
        <w:rPr>
          <w:b/>
          <w:bCs/>
        </w:rPr>
        <w:t>d</w:t>
      </w:r>
      <w:r w:rsidRPr="004D7B52">
        <w:rPr>
          <w:b/>
          <w:bCs/>
        </w:rPr>
        <w:t xml:space="preserve">angerous </w:t>
      </w:r>
      <w:r w:rsidR="004D7B52" w:rsidRPr="004D7B52">
        <w:rPr>
          <w:b/>
          <w:bCs/>
        </w:rPr>
        <w:t>g</w:t>
      </w:r>
      <w:r w:rsidRPr="004D7B52">
        <w:rPr>
          <w:b/>
          <w:bCs/>
        </w:rPr>
        <w:t>oods</w:t>
      </w:r>
      <w:r w:rsidR="009067B8" w:rsidRPr="004D7B52">
        <w:rPr>
          <w:b/>
          <w:bCs/>
        </w:rPr>
        <w:t xml:space="preserve">  </w:t>
      </w:r>
    </w:p>
    <w:p w14:paraId="6F154418" w14:textId="0578095D" w:rsidR="0065679D" w:rsidRPr="007A70EF" w:rsidRDefault="0065679D" w:rsidP="004D7B52">
      <w:pPr>
        <w:pStyle w:val="F9-Paragraph"/>
      </w:pPr>
      <w:r>
        <w:t>D</w:t>
      </w:r>
      <w:r w:rsidRPr="007A70EF">
        <w:t>rivers carrying Class 7 high consequence dangerous goods</w:t>
      </w:r>
      <w:r>
        <w:t xml:space="preserve"> should</w:t>
      </w:r>
      <w:r w:rsidRPr="007A70EF">
        <w:t xml:space="preserve"> carry a dangerous load card. It does not specify the vehicle, the driver, or the type of high consequence dangerous goods being carried. A driver should only produce this card if they are stopped by a Police or Driver and Vehicle Standards Agency (DVSA) officer and are suspicious about the </w:t>
      </w:r>
      <w:r>
        <w:t>bona fides</w:t>
      </w:r>
      <w:r w:rsidRPr="007A70EF">
        <w:t xml:space="preserve"> of the officer. The card tells the Police and DVSA that the driver will not open the vehicle until the officer’s identity has been verified</w:t>
      </w:r>
      <w:r>
        <w:t>. The</w:t>
      </w:r>
      <w:r w:rsidRPr="007A70EF">
        <w:t xml:space="preserve"> Police and DVSA have approved this procedure. The carrier will need to decide if any load is of high consequence, based on information provided by the consignor.</w:t>
      </w:r>
      <w:r w:rsidR="009067B8">
        <w:t xml:space="preserve"> </w:t>
      </w:r>
      <w:r w:rsidRPr="007A70EF">
        <w:t xml:space="preserve">The dangerous load card can be downloaded from the DfT website via this link: </w:t>
      </w:r>
      <w:hyperlink r:id="rId41" w:history="1">
        <w:r w:rsidRPr="007A70EF">
          <w:rPr>
            <w:rStyle w:val="Hyperlink"/>
          </w:rPr>
          <w:t>https://www.gov.uk/government/uploads/system/uploads/attachment_data/file/338874/dangerous-load-card.pdf</w:t>
        </w:r>
      </w:hyperlink>
      <w:r>
        <w:rPr>
          <w:rStyle w:val="Hyperlink"/>
        </w:rPr>
        <w:t>.</w:t>
      </w:r>
    </w:p>
    <w:p w14:paraId="08838DF1" w14:textId="20D5B168" w:rsidR="0065679D" w:rsidRPr="004D7B52" w:rsidRDefault="0065679D" w:rsidP="004D7B52">
      <w:pPr>
        <w:pStyle w:val="F9-Paragraph"/>
        <w:numPr>
          <w:ilvl w:val="0"/>
          <w:numId w:val="0"/>
        </w:numPr>
        <w:ind w:left="851"/>
        <w:rPr>
          <w:b/>
          <w:bCs/>
        </w:rPr>
      </w:pPr>
      <w:r w:rsidRPr="004D7B52">
        <w:rPr>
          <w:b/>
          <w:bCs/>
        </w:rPr>
        <w:t xml:space="preserve">Storage of </w:t>
      </w:r>
      <w:r w:rsidR="004D7B52" w:rsidRPr="004D7B52">
        <w:rPr>
          <w:b/>
          <w:bCs/>
        </w:rPr>
        <w:t>v</w:t>
      </w:r>
      <w:r w:rsidRPr="004D7B52">
        <w:rPr>
          <w:b/>
          <w:bCs/>
        </w:rPr>
        <w:t>ehicles</w:t>
      </w:r>
    </w:p>
    <w:p w14:paraId="39E91C89" w14:textId="7C67000F" w:rsidR="0065679D" w:rsidRPr="007A70EF" w:rsidRDefault="0065679D" w:rsidP="004D7B52">
      <w:pPr>
        <w:pStyle w:val="F9-Paragraph"/>
      </w:pPr>
      <w:r w:rsidRPr="007A70EF">
        <w:t>Overnight storage of vehicles in locked buildings is often only practical for light vans. Heavy commercial vehicles need more space, and are generally kept outside.</w:t>
      </w:r>
      <w:r w:rsidR="009067B8">
        <w:t xml:space="preserve"> </w:t>
      </w:r>
      <w:r w:rsidRPr="007A70EF">
        <w:t>Vehicles should not be left parked against perimeter fences.</w:t>
      </w:r>
      <w:r w:rsidR="009067B8">
        <w:t xml:space="preserve"> </w:t>
      </w:r>
      <w:r w:rsidRPr="007A70EF">
        <w:t>Although the fence may protect the rear doors from being opened, the top and sides remain vulnerable.</w:t>
      </w:r>
      <w:r w:rsidR="009067B8">
        <w:t xml:space="preserve"> </w:t>
      </w:r>
      <w:r w:rsidRPr="007A70EF">
        <w:t xml:space="preserve">If Class 7 high consequence dangerous goods are pre-loaded for departure they are more vulnerable if left overnight. Wherever practicable, vehicles should not be left loaded overnight or for any significant period of time before departure. If vehicles have to be pre-loaded for operational reasons, they should be left in a secure location, locked, with any alarms or immobilisers set and the keys kept in a safe place. </w:t>
      </w:r>
    </w:p>
    <w:p w14:paraId="326A7DFF" w14:textId="77777777" w:rsidR="004D7B52" w:rsidRDefault="004D7B52" w:rsidP="004D7B52">
      <w:pPr>
        <w:pStyle w:val="F9-Paragraph"/>
        <w:numPr>
          <w:ilvl w:val="0"/>
          <w:numId w:val="0"/>
        </w:numPr>
        <w:ind w:left="851"/>
        <w:rPr>
          <w:b/>
          <w:bCs/>
        </w:rPr>
        <w:sectPr w:rsidR="004D7B52" w:rsidSect="00B23A5E">
          <w:pgSz w:w="11906" w:h="16838" w:code="9"/>
          <w:pgMar w:top="1440" w:right="1440" w:bottom="1440" w:left="1440" w:header="397" w:footer="397" w:gutter="0"/>
          <w:cols w:space="312"/>
          <w:docGrid w:linePitch="360"/>
        </w:sectPr>
      </w:pPr>
    </w:p>
    <w:p w14:paraId="3EF88046" w14:textId="0EB0DF12" w:rsidR="0065679D" w:rsidRPr="004D7B52" w:rsidRDefault="0065679D" w:rsidP="004D7B52">
      <w:pPr>
        <w:pStyle w:val="F9-Paragraph"/>
        <w:numPr>
          <w:ilvl w:val="0"/>
          <w:numId w:val="0"/>
        </w:numPr>
        <w:ind w:left="851"/>
        <w:rPr>
          <w:b/>
          <w:bCs/>
        </w:rPr>
      </w:pPr>
      <w:r w:rsidRPr="004D7B52">
        <w:rPr>
          <w:b/>
          <w:bCs/>
        </w:rPr>
        <w:lastRenderedPageBreak/>
        <w:t xml:space="preserve">Secure </w:t>
      </w:r>
      <w:r w:rsidR="004D7B52">
        <w:rPr>
          <w:b/>
          <w:bCs/>
        </w:rPr>
        <w:t>v</w:t>
      </w:r>
      <w:r w:rsidRPr="004D7B52">
        <w:rPr>
          <w:b/>
          <w:bCs/>
        </w:rPr>
        <w:t>ehicles</w:t>
      </w:r>
    </w:p>
    <w:p w14:paraId="5E5DC25D" w14:textId="6AE2FBAC" w:rsidR="0065679D" w:rsidRPr="007A70EF" w:rsidRDefault="0065679D" w:rsidP="004D7B52">
      <w:pPr>
        <w:pStyle w:val="F9-Paragraph"/>
      </w:pPr>
      <w:r w:rsidRPr="007A70EF">
        <w:t>All vehicles should have some form of immobilisation. Has the vehicle been fitted with an alarm and immobiliser</w:t>
      </w:r>
      <w:r>
        <w:t>?</w:t>
      </w:r>
      <w:r w:rsidR="009067B8">
        <w:t xml:space="preserve"> </w:t>
      </w:r>
      <w:r w:rsidRPr="007A70EF">
        <w:t>Information on security devices for vehicles can be found on the Thatcham website via the following link:</w:t>
      </w:r>
      <w:r w:rsidR="00B77704">
        <w:t xml:space="preserve"> </w:t>
      </w:r>
      <w:hyperlink r:id="rId42" w:history="1">
        <w:r w:rsidR="00B77704" w:rsidRPr="00B77704">
          <w:rPr>
            <w:rStyle w:val="Hyperlink"/>
          </w:rPr>
          <w:t>Security Information - Thatcham Research</w:t>
        </w:r>
      </w:hyperlink>
      <w:hyperlink w:history="1"/>
      <w:r w:rsidRPr="007A70EF">
        <w:t>.</w:t>
      </w:r>
      <w:r>
        <w:t xml:space="preserve"> </w:t>
      </w:r>
    </w:p>
    <w:p w14:paraId="4DF647D2" w14:textId="071DD003" w:rsidR="0065679D" w:rsidRPr="004D7B52" w:rsidRDefault="0065679D" w:rsidP="004D7B52">
      <w:pPr>
        <w:pStyle w:val="F9-Paragraph"/>
        <w:numPr>
          <w:ilvl w:val="0"/>
          <w:numId w:val="0"/>
        </w:numPr>
        <w:ind w:left="851"/>
        <w:rPr>
          <w:b/>
          <w:bCs/>
        </w:rPr>
      </w:pPr>
      <w:r w:rsidRPr="004D7B52">
        <w:rPr>
          <w:b/>
          <w:bCs/>
        </w:rPr>
        <w:t xml:space="preserve">Physical </w:t>
      </w:r>
      <w:r w:rsidR="004D7B52">
        <w:rPr>
          <w:b/>
          <w:bCs/>
        </w:rPr>
        <w:t>v</w:t>
      </w:r>
      <w:r w:rsidRPr="004D7B52">
        <w:rPr>
          <w:b/>
          <w:bCs/>
        </w:rPr>
        <w:t xml:space="preserve">ehicle </w:t>
      </w:r>
      <w:r w:rsidR="004D7B52">
        <w:rPr>
          <w:b/>
          <w:bCs/>
        </w:rPr>
        <w:t>s</w:t>
      </w:r>
      <w:r w:rsidRPr="004D7B52">
        <w:rPr>
          <w:b/>
          <w:bCs/>
        </w:rPr>
        <w:t xml:space="preserve">ecurity </w:t>
      </w:r>
    </w:p>
    <w:p w14:paraId="7C2E1B8D" w14:textId="7A9DBB58" w:rsidR="0065679D" w:rsidRPr="007A70EF" w:rsidRDefault="0065679D" w:rsidP="004D7B52">
      <w:pPr>
        <w:pStyle w:val="F9-Paragraph"/>
      </w:pPr>
      <w:r w:rsidRPr="007A70EF">
        <w:t>Are the vehicles fitted with strong high security locks</w:t>
      </w:r>
      <w:r>
        <w:t>?</w:t>
      </w:r>
      <w:r w:rsidR="009067B8">
        <w:t xml:space="preserve"> </w:t>
      </w:r>
      <w:r w:rsidRPr="007A70EF">
        <w:t>Many security locks depend on the driver to operate them manually. ‘Slam locks’ can be fitted to load space access points in commercial vehicle bodies. Are vehicles fitted with a bulkhead dividing the driver/passenger area and the load compartment in panel vans, in order to isolate goods in the load compartment</w:t>
      </w:r>
      <w:r>
        <w:t>?</w:t>
      </w:r>
      <w:r w:rsidRPr="007A70EF">
        <w:t xml:space="preserve"> A bulkhead fitted in a panel van means that access is only through the side or rear loading doors, which can be secured with additional locks.</w:t>
      </w:r>
    </w:p>
    <w:p w14:paraId="0FE3EF61" w14:textId="77777777" w:rsidR="0065679D" w:rsidRPr="007A70EF" w:rsidRDefault="0065679D" w:rsidP="004D7B52">
      <w:pPr>
        <w:pStyle w:val="F9-Paragraph"/>
      </w:pPr>
      <w:r w:rsidRPr="007A70EF">
        <w:t>Bulkheads come in a variety of materials, such as solid steel, plywood or steel mesh. Correctly fitted mesh bulkheads can give adequate security</w:t>
      </w:r>
      <w:r>
        <w:t>,</w:t>
      </w:r>
      <w:r w:rsidRPr="007A70EF">
        <w:t xml:space="preserve"> but still allow thieves to see the goods</w:t>
      </w:r>
      <w:r>
        <w:t xml:space="preserve">, which </w:t>
      </w:r>
      <w:r w:rsidRPr="007A70EF">
        <w:t>may make a break-in more likely. Solid bulkheads are better.</w:t>
      </w:r>
    </w:p>
    <w:p w14:paraId="36631928" w14:textId="77777777" w:rsidR="0065679D" w:rsidRPr="004D7B52" w:rsidRDefault="0065679D" w:rsidP="004D7B52">
      <w:pPr>
        <w:pStyle w:val="F9-Paragraph"/>
        <w:numPr>
          <w:ilvl w:val="0"/>
          <w:numId w:val="0"/>
        </w:numPr>
        <w:ind w:left="851"/>
        <w:rPr>
          <w:b/>
          <w:bCs/>
        </w:rPr>
      </w:pPr>
      <w:r w:rsidRPr="004D7B52">
        <w:rPr>
          <w:b/>
          <w:bCs/>
        </w:rPr>
        <w:t>Immobilisers</w:t>
      </w:r>
    </w:p>
    <w:p w14:paraId="12C8E0DC" w14:textId="77777777" w:rsidR="0065679D" w:rsidRPr="007A70EF" w:rsidRDefault="0065679D" w:rsidP="004D7B52">
      <w:pPr>
        <w:pStyle w:val="F9-Paragraph"/>
      </w:pPr>
      <w:r w:rsidRPr="007A70EF">
        <w:t xml:space="preserve">Immobilisers aim to render the vehicle </w:t>
      </w:r>
      <w:r>
        <w:t>and/</w:t>
      </w:r>
      <w:r w:rsidRPr="007A70EF">
        <w:t>or trailer immovable. Immobilisation systems can be used in isolation or integrated into an alarm system. Virtually all insurance approved alarm systems will incorporate, as standard, some form of immobilisation as part of the overall security system.</w:t>
      </w:r>
    </w:p>
    <w:p w14:paraId="3F671CC8" w14:textId="77777777" w:rsidR="0065679D" w:rsidRPr="007A70EF" w:rsidRDefault="0065679D" w:rsidP="004D7B52">
      <w:pPr>
        <w:pStyle w:val="F9-Paragraph"/>
      </w:pPr>
      <w:r w:rsidRPr="007A70EF">
        <w:t>Wheel clamps are an effective form of immobilisation, especially on the smaller wheels of light commercial vehicles. Wheel clamps for large commercial vehicles are heavy and cumbersome. Drivers have to fit them and lock them into place, so the risk that they either will not fit them, or that they will fit them incorrectly (particularly at night), is higher than for other vehicle immobilisation devices.</w:t>
      </w:r>
    </w:p>
    <w:p w14:paraId="71C7FBB8" w14:textId="77777777" w:rsidR="0065679D" w:rsidRDefault="0065679D" w:rsidP="004D7B52">
      <w:pPr>
        <w:pStyle w:val="F9-Paragraph"/>
      </w:pPr>
      <w:r w:rsidRPr="007A70EF">
        <w:t>To immobilise an articulated trailer, kingpin or trailer leg locks are the most common and effective way. Kingpin locks are a heavy hardened steel clamp or cover, which fits round or over the kingpin and locks it in position. It makes it impossible for the kingpin on the trailer to be coupled with the fifth wheel coupling on the tractor unit. Fitting kingpin locks can be a difficult and dirty job. Trailer leg locks are an alternative. Both kingpin and trailer leg locks are manually operated devices so the driver has to put them on and lock them into position.</w:t>
      </w:r>
    </w:p>
    <w:p w14:paraId="3A706BEA" w14:textId="77777777" w:rsidR="004D7B52" w:rsidRDefault="004D7B52" w:rsidP="004D7B52">
      <w:pPr>
        <w:pStyle w:val="F9-Paragraph"/>
        <w:numPr>
          <w:ilvl w:val="0"/>
          <w:numId w:val="0"/>
        </w:numPr>
        <w:ind w:left="851"/>
        <w:rPr>
          <w:b/>
          <w:bCs/>
        </w:rPr>
        <w:sectPr w:rsidR="004D7B52" w:rsidSect="00B23A5E">
          <w:pgSz w:w="11906" w:h="16838" w:code="9"/>
          <w:pgMar w:top="1440" w:right="1440" w:bottom="1440" w:left="1440" w:header="397" w:footer="397" w:gutter="0"/>
          <w:cols w:space="312"/>
          <w:docGrid w:linePitch="360"/>
        </w:sectPr>
      </w:pPr>
    </w:p>
    <w:p w14:paraId="2010C499" w14:textId="77777777" w:rsidR="0065679D" w:rsidRPr="004D7B52" w:rsidRDefault="0065679D" w:rsidP="004D7B52">
      <w:pPr>
        <w:pStyle w:val="F9-Paragraph"/>
        <w:numPr>
          <w:ilvl w:val="0"/>
          <w:numId w:val="0"/>
        </w:numPr>
        <w:ind w:left="851"/>
        <w:rPr>
          <w:b/>
          <w:bCs/>
        </w:rPr>
      </w:pPr>
      <w:r w:rsidRPr="004D7B52">
        <w:rPr>
          <w:b/>
          <w:bCs/>
        </w:rPr>
        <w:lastRenderedPageBreak/>
        <w:t>Alarms</w:t>
      </w:r>
    </w:p>
    <w:p w14:paraId="3E52D3B6" w14:textId="77777777" w:rsidR="0065679D" w:rsidRPr="007A70EF" w:rsidRDefault="0065679D" w:rsidP="004D7B52">
      <w:pPr>
        <w:pStyle w:val="F9-Paragraph"/>
      </w:pPr>
      <w:r w:rsidRPr="007A70EF">
        <w:t>Immobilisation does not stop a criminal from vandalising a vehicle or unloading it where it stands. Alarm systems do two things:</w:t>
      </w:r>
    </w:p>
    <w:p w14:paraId="0A90B474" w14:textId="77777777" w:rsidR="0065679D" w:rsidRDefault="0065679D" w:rsidP="004D7B52">
      <w:pPr>
        <w:pStyle w:val="Bulletlist1"/>
      </w:pPr>
      <w:r w:rsidRPr="007A70EF">
        <w:t>they create a loud sound that provides both a warning and a deterrent; and</w:t>
      </w:r>
    </w:p>
    <w:p w14:paraId="583E793E" w14:textId="77777777" w:rsidR="0065679D" w:rsidRPr="007A70EF" w:rsidRDefault="0065679D" w:rsidP="004D7B52">
      <w:pPr>
        <w:pStyle w:val="Bulletlist1"/>
      </w:pPr>
      <w:r w:rsidRPr="007A70EF">
        <w:t>when fitted in conjunction with a vehicle immobiliser, they ‘buy time’.</w:t>
      </w:r>
    </w:p>
    <w:p w14:paraId="6FBE2473" w14:textId="77777777" w:rsidR="0065679D" w:rsidRPr="007A70EF" w:rsidRDefault="0065679D" w:rsidP="004D7B52">
      <w:pPr>
        <w:pStyle w:val="F9-Paragraph"/>
      </w:pPr>
      <w:r w:rsidRPr="007A70EF">
        <w:t>An alarm system powered off the vehicle’s own battery may be perfectly sufficient for light commercial vehicles in low risk operations, where the battery is locked under the bonnet. Large commercial vehicles with exposed batteries on the chassis require a back-up facility for alarm systems. There is little point in having an alarm system that can be rendered inoperable merely by disconnecting the battery terminals.</w:t>
      </w:r>
    </w:p>
    <w:p w14:paraId="6C894350" w14:textId="77777777" w:rsidR="0065679D" w:rsidRPr="007A70EF" w:rsidRDefault="0065679D" w:rsidP="004D7B52">
      <w:pPr>
        <w:pStyle w:val="F9-Paragraph"/>
      </w:pPr>
      <w:r w:rsidRPr="007A70EF">
        <w:t xml:space="preserve">Key switches turn a system on or off (automatic systems ‘pulse’ to allow the driver to re-enter the cab or to unload). </w:t>
      </w:r>
    </w:p>
    <w:p w14:paraId="68E857DC" w14:textId="77777777" w:rsidR="0065679D" w:rsidRDefault="0065679D" w:rsidP="004D7B52">
      <w:pPr>
        <w:pStyle w:val="F9-Paragraph"/>
      </w:pPr>
      <w:r w:rsidRPr="007A70EF">
        <w:t>In the case of high risk loads, independent alarm security may be fitted to the tractor unit and the trailer, tank or container. Where a single shared alarm system covers the tractor and the trailer, tank or container when they are coupled, the back-up battery may be on the trailer, tank, or container. It provides independent protection when the trailer, tank, or container is free-standing. However, this may leave the tractor without any alarm protection at all when separated. In this case, it is important to immobilise the tractor.</w:t>
      </w:r>
    </w:p>
    <w:p w14:paraId="347F803E" w14:textId="77777777" w:rsidR="0065679D" w:rsidRPr="004D7B52" w:rsidRDefault="0065679D" w:rsidP="004D7B52">
      <w:pPr>
        <w:pStyle w:val="F9-Paragraph"/>
        <w:numPr>
          <w:ilvl w:val="0"/>
          <w:numId w:val="0"/>
        </w:numPr>
        <w:ind w:left="851"/>
        <w:rPr>
          <w:b/>
          <w:bCs/>
        </w:rPr>
      </w:pPr>
      <w:r w:rsidRPr="004D7B52">
        <w:rPr>
          <w:b/>
          <w:bCs/>
        </w:rPr>
        <w:t>Tracking systems</w:t>
      </w:r>
    </w:p>
    <w:p w14:paraId="1A67A4E4" w14:textId="139DD852" w:rsidR="0065679D" w:rsidRPr="007A70EF" w:rsidRDefault="0065679D" w:rsidP="004D7B52">
      <w:pPr>
        <w:pStyle w:val="F9-Paragraph"/>
      </w:pPr>
      <w:r w:rsidRPr="007A70EF">
        <w:t>When appropriate and already fitted, the use of transport telemetry or other tracking methods or devices should be used to monitor the movement of high consequence dangerous goods.</w:t>
      </w:r>
      <w:r w:rsidR="009067B8">
        <w:t xml:space="preserve"> </w:t>
      </w:r>
    </w:p>
    <w:p w14:paraId="152D748E" w14:textId="77777777" w:rsidR="0065679D" w:rsidRPr="007A70EF" w:rsidRDefault="0065679D" w:rsidP="004D7B52">
      <w:pPr>
        <w:pStyle w:val="F9-Paragraph"/>
      </w:pPr>
      <w:r w:rsidRPr="007A70EF">
        <w:t>Some tracking system manufacturers offer 24 hour monitoring via a movement sensor linked to the tracking unit. The system manufacturer is then able to alert the owner if the vehicle is illegally moved. This means a faster response to theft. Some on</w:t>
      </w:r>
      <w:r>
        <w:t>-</w:t>
      </w:r>
      <w:r w:rsidRPr="007A70EF">
        <w:t>board tracking systems offer additional features, which can monitor the product levels in tankers for example. These enable the operator to have live visibility of the vehicle</w:t>
      </w:r>
      <w:r>
        <w:t>’</w:t>
      </w:r>
      <w:r w:rsidRPr="007A70EF">
        <w:t>s location as well as the quantity of product unloaded. Portable tracking devices are available that can be fitted into a load space, a shipping container for example, which can send an alert if the doors are opened.</w:t>
      </w:r>
    </w:p>
    <w:p w14:paraId="6B50B4E2" w14:textId="77777777" w:rsidR="004D7B52" w:rsidRDefault="004D7B52" w:rsidP="004D7B52">
      <w:pPr>
        <w:pStyle w:val="F9-Paragraph"/>
        <w:numPr>
          <w:ilvl w:val="0"/>
          <w:numId w:val="0"/>
        </w:numPr>
        <w:ind w:left="851"/>
        <w:rPr>
          <w:b/>
          <w:bCs/>
        </w:rPr>
        <w:sectPr w:rsidR="004D7B52" w:rsidSect="00B23A5E">
          <w:pgSz w:w="11906" w:h="16838" w:code="9"/>
          <w:pgMar w:top="1440" w:right="1440" w:bottom="1440" w:left="1440" w:header="397" w:footer="397" w:gutter="0"/>
          <w:cols w:space="312"/>
          <w:docGrid w:linePitch="360"/>
        </w:sectPr>
      </w:pPr>
    </w:p>
    <w:p w14:paraId="0BDD2822" w14:textId="77777777" w:rsidR="0065679D" w:rsidRPr="004D7B52" w:rsidRDefault="0065679D" w:rsidP="004D7B52">
      <w:pPr>
        <w:pStyle w:val="F9-Paragraph"/>
        <w:numPr>
          <w:ilvl w:val="0"/>
          <w:numId w:val="0"/>
        </w:numPr>
        <w:ind w:left="851"/>
        <w:rPr>
          <w:b/>
          <w:bCs/>
        </w:rPr>
      </w:pPr>
      <w:r w:rsidRPr="004D7B52">
        <w:rPr>
          <w:b/>
          <w:bCs/>
        </w:rPr>
        <w:lastRenderedPageBreak/>
        <w:t>Cameras on vehicles</w:t>
      </w:r>
    </w:p>
    <w:p w14:paraId="3E594AD6" w14:textId="77777777" w:rsidR="0065679D" w:rsidRPr="007A70EF" w:rsidRDefault="0065679D" w:rsidP="004D7B52">
      <w:pPr>
        <w:pStyle w:val="F9-Paragraph"/>
      </w:pPr>
      <w:r w:rsidRPr="007A70EF">
        <w:t>Cameras are regularly used on the back of goods vehicles to help the driver manoeuvre the vehicle. These are also a valuable covert measure to monitor the security of the load. More frequently now, forward facing cameras are being fitted.</w:t>
      </w:r>
    </w:p>
    <w:p w14:paraId="0298CD36" w14:textId="3BBA89AC" w:rsidR="0065679D" w:rsidRPr="004D7B52" w:rsidRDefault="0065679D" w:rsidP="004D7B52">
      <w:pPr>
        <w:pStyle w:val="F9-Paragraph"/>
        <w:numPr>
          <w:ilvl w:val="0"/>
          <w:numId w:val="0"/>
        </w:numPr>
        <w:ind w:left="851"/>
        <w:rPr>
          <w:b/>
          <w:bCs/>
        </w:rPr>
      </w:pPr>
      <w:r w:rsidRPr="004D7B52">
        <w:rPr>
          <w:b/>
          <w:bCs/>
        </w:rPr>
        <w:t xml:space="preserve">Key </w:t>
      </w:r>
      <w:r w:rsidR="004D7B52" w:rsidRPr="004D7B52">
        <w:rPr>
          <w:b/>
          <w:bCs/>
        </w:rPr>
        <w:t>c</w:t>
      </w:r>
      <w:r w:rsidRPr="004D7B52">
        <w:rPr>
          <w:b/>
          <w:bCs/>
        </w:rPr>
        <w:t>ontrol</w:t>
      </w:r>
    </w:p>
    <w:p w14:paraId="3B053F73" w14:textId="3F9E2932" w:rsidR="0065679D" w:rsidRPr="007A70EF" w:rsidRDefault="0065679D" w:rsidP="004D7B52">
      <w:pPr>
        <w:pStyle w:val="F9-Paragraph"/>
      </w:pPr>
      <w:r w:rsidRPr="007A70EF">
        <w:t>Parked vehicles should be locked when not in use and the keys kept in a lockable container.</w:t>
      </w:r>
      <w:r w:rsidR="009067B8">
        <w:t xml:space="preserve"> </w:t>
      </w:r>
      <w:r w:rsidRPr="007A70EF">
        <w:t>This can either be a key safe where any missing keys can be noted at a glance or, if required, a secure metal cabinet. Duplicate keys should have similar protection. The room in which keys are secured should also be protected from</w:t>
      </w:r>
      <w:r>
        <w:t xml:space="preserve"> access by</w:t>
      </w:r>
      <w:r w:rsidRPr="007A70EF">
        <w:t xml:space="preserve"> unauthorised personnel.</w:t>
      </w:r>
    </w:p>
    <w:p w14:paraId="21172D80" w14:textId="75581422" w:rsidR="0065679D" w:rsidRDefault="0065679D" w:rsidP="00BD366B">
      <w:pPr>
        <w:pStyle w:val="F9-Paragraph"/>
      </w:pPr>
      <w:r w:rsidRPr="007A70EF">
        <w:t>In respect of storage area</w:t>
      </w:r>
      <w:r>
        <w:t>s</w:t>
      </w:r>
      <w:r w:rsidRPr="007A70EF">
        <w:t xml:space="preserve"> for Class 7 dangerous goods, effective key control is critical in ensuring that resistance to forced entry provided by a </w:t>
      </w:r>
      <w:proofErr w:type="spellStart"/>
      <w:r w:rsidRPr="007A70EF">
        <w:t>door</w:t>
      </w:r>
      <w:r w:rsidR="00882AA2">
        <w:t>set</w:t>
      </w:r>
      <w:proofErr w:type="spellEnd"/>
      <w:r w:rsidRPr="007A70EF">
        <w:t xml:space="preserve"> is not undermined by unauthorised people gaining access to the keys.</w:t>
      </w:r>
      <w:r w:rsidR="009067B8">
        <w:t xml:space="preserve"> </w:t>
      </w:r>
      <w:r w:rsidRPr="007A70EF">
        <w:t>It is very important that there are procedures in place to control the issue of keys and to ensure that the loss or theft of keys is</w:t>
      </w:r>
      <w:r>
        <w:t xml:space="preserve"> quickly identified and</w:t>
      </w:r>
      <w:r w:rsidRPr="007A70EF">
        <w:t xml:space="preserve"> reported.</w:t>
      </w:r>
      <w:r w:rsidR="009067B8">
        <w:t xml:space="preserve"> </w:t>
      </w:r>
      <w:r w:rsidRPr="007A70EF">
        <w:t>Each key should be stamped with a number or symbol to relate it to a particular lock location or system.</w:t>
      </w:r>
    </w:p>
    <w:p w14:paraId="5607A7EA" w14:textId="77777777" w:rsidR="00851AEB" w:rsidRDefault="00851AEB" w:rsidP="00851AEB"/>
    <w:p w14:paraId="5B5F0FC3" w14:textId="5234CA60" w:rsidR="00851AEB" w:rsidRPr="00851AEB" w:rsidRDefault="00851AEB" w:rsidP="00851AEB">
      <w:pPr>
        <w:spacing w:after="0" w:line="240" w:lineRule="auto"/>
        <w:rPr>
          <w:color w:val="22413A"/>
          <w:sz w:val="48"/>
        </w:rPr>
      </w:pPr>
      <w:r>
        <w:br w:type="page"/>
      </w:r>
    </w:p>
    <w:p w14:paraId="246E2F5A" w14:textId="1C8787DD" w:rsidR="003632F0" w:rsidRPr="00AD3D5B" w:rsidRDefault="003632F0" w:rsidP="0014764E">
      <w:pPr>
        <w:pStyle w:val="Heading1"/>
        <w:numPr>
          <w:ilvl w:val="0"/>
          <w:numId w:val="0"/>
        </w:numPr>
      </w:pPr>
      <w:bookmarkStart w:id="46" w:name="_Appendix_F_–"/>
      <w:bookmarkStart w:id="47" w:name="_Toc181715337"/>
      <w:bookmarkStart w:id="48" w:name="_Toc189558147"/>
      <w:bookmarkEnd w:id="46"/>
      <w:r>
        <w:lastRenderedPageBreak/>
        <w:t xml:space="preserve">Appendix </w:t>
      </w:r>
      <w:r w:rsidR="005F1EAF" w:rsidRPr="006A46ED">
        <w:rPr>
          <w:color w:val="auto"/>
        </w:rPr>
        <w:t>F</w:t>
      </w:r>
      <w:r>
        <w:t xml:space="preserve"> – ADR Table 1.10.3.1.2</w:t>
      </w:r>
      <w:r w:rsidR="00E61AB1">
        <w:t>: List of high consequence dangerous goods</w:t>
      </w:r>
      <w:bookmarkEnd w:id="47"/>
      <w:bookmarkEnd w:id="48"/>
      <w:r>
        <w:t xml:space="preserve"> </w:t>
      </w:r>
    </w:p>
    <w:p w14:paraId="2658415B" w14:textId="2DC82E83" w:rsidR="00E61AB1" w:rsidRDefault="0054295B" w:rsidP="003632F0">
      <w:pPr>
        <w:rPr>
          <w:highlight w:val="yellow"/>
        </w:rPr>
      </w:pPr>
      <w:r w:rsidRPr="0054295B">
        <w:rPr>
          <w:noProof/>
          <w:lang w:eastAsia="en-GB" w:bidi="ar-SA"/>
        </w:rPr>
        <w:drawing>
          <wp:inline distT="0" distB="0" distL="0" distR="0" wp14:anchorId="73AD2297" wp14:editId="53F65871">
            <wp:extent cx="5731510" cy="5174615"/>
            <wp:effectExtent l="0" t="0" r="2540" b="698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5731510" cy="5174615"/>
                    </a:xfrm>
                    <a:prstGeom prst="rect">
                      <a:avLst/>
                    </a:prstGeom>
                  </pic:spPr>
                </pic:pic>
              </a:graphicData>
            </a:graphic>
          </wp:inline>
        </w:drawing>
      </w:r>
    </w:p>
    <w:p w14:paraId="21456358" w14:textId="77777777" w:rsidR="00E61AB1" w:rsidRDefault="00E61AB1" w:rsidP="003632F0">
      <w:pPr>
        <w:rPr>
          <w:highlight w:val="yellow"/>
        </w:rPr>
      </w:pPr>
    </w:p>
    <w:p w14:paraId="067D82E7" w14:textId="77777777" w:rsidR="00E61AB1" w:rsidRDefault="00E61AB1" w:rsidP="003632F0">
      <w:pPr>
        <w:rPr>
          <w:highlight w:val="yellow"/>
        </w:rPr>
      </w:pPr>
    </w:p>
    <w:p w14:paraId="40BAB4A8" w14:textId="77777777" w:rsidR="00E61AB1" w:rsidRDefault="00E61AB1" w:rsidP="003632F0">
      <w:pPr>
        <w:rPr>
          <w:highlight w:val="yellow"/>
        </w:rPr>
      </w:pPr>
    </w:p>
    <w:p w14:paraId="12B9BA8C" w14:textId="77777777" w:rsidR="00E61AB1" w:rsidRDefault="00E61AB1" w:rsidP="003632F0">
      <w:pPr>
        <w:rPr>
          <w:highlight w:val="yellow"/>
        </w:rPr>
      </w:pPr>
    </w:p>
    <w:p w14:paraId="52835B26" w14:textId="77777777" w:rsidR="00BF2D79" w:rsidRDefault="00BF2D79" w:rsidP="00BF2D79">
      <w:pPr>
        <w:pStyle w:val="ListParagraph"/>
      </w:pPr>
    </w:p>
    <w:sectPr w:rsidR="00BF2D79"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53B78C" w14:textId="77777777" w:rsidR="00097938" w:rsidRDefault="00097938" w:rsidP="007D199A">
      <w:pPr>
        <w:spacing w:after="0"/>
      </w:pPr>
      <w:r>
        <w:separator/>
      </w:r>
    </w:p>
    <w:p w14:paraId="51B53001" w14:textId="77777777" w:rsidR="00097938" w:rsidRDefault="00097938"/>
  </w:endnote>
  <w:endnote w:type="continuationSeparator" w:id="0">
    <w:p w14:paraId="183B4FAB" w14:textId="77777777" w:rsidR="00097938" w:rsidRDefault="00097938" w:rsidP="007D199A">
      <w:pPr>
        <w:spacing w:after="0"/>
      </w:pPr>
      <w:r>
        <w:continuationSeparator/>
      </w:r>
    </w:p>
    <w:p w14:paraId="366C1C54" w14:textId="77777777" w:rsidR="00097938" w:rsidRDefault="0009793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14E96E" w14:textId="4E993697" w:rsidR="00280AA4" w:rsidRPr="00196ADB" w:rsidRDefault="00280AA4" w:rsidP="007C3C1D">
    <w:pPr>
      <w:pStyle w:val="Footer"/>
      <w:jc w:val="left"/>
      <w:rPr>
        <w:sz w:val="22"/>
      </w:rPr>
    </w:pPr>
    <w:r w:rsidRPr="00196ADB">
      <w:rPr>
        <w:sz w:val="22"/>
      </w:rPr>
      <w:t>ONR-DOC-TEMP-003 (Issue 3.2)</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44C0D" w14:textId="77777777" w:rsidR="00280AA4" w:rsidRDefault="00280AA4"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2208BD" w14:textId="058131DF" w:rsidR="00280AA4" w:rsidRPr="00B23A5E" w:rsidRDefault="00280AA4" w:rsidP="00B23A5E">
    <w:pPr>
      <w:pStyle w:val="Footer"/>
      <w:rPr>
        <w:rStyle w:val="PageNumber"/>
        <w:color w:val="22413A"/>
        <w:sz w:val="24"/>
      </w:rPr>
    </w:pPr>
    <w:r w:rsidRPr="00B23A5E">
      <w:rPr>
        <w:rStyle w:val="PageNumber"/>
        <w:color w:val="22413A"/>
        <w:sz w:val="24"/>
      </w:rPr>
      <w:t xml:space="preserve">Page | </w:t>
    </w:r>
    <w:r w:rsidRPr="00B23A5E">
      <w:rPr>
        <w:rStyle w:val="PageNumber"/>
        <w:color w:val="22413A"/>
        <w:sz w:val="24"/>
      </w:rPr>
      <w:fldChar w:fldCharType="begin"/>
    </w:r>
    <w:r w:rsidRPr="00B23A5E">
      <w:rPr>
        <w:rStyle w:val="PageNumber"/>
        <w:color w:val="22413A"/>
        <w:sz w:val="24"/>
      </w:rPr>
      <w:instrText xml:space="preserve"> PAGE   \* MERGEFORMAT </w:instrText>
    </w:r>
    <w:r w:rsidRPr="00B23A5E">
      <w:rPr>
        <w:rStyle w:val="PageNumber"/>
        <w:color w:val="22413A"/>
        <w:sz w:val="24"/>
      </w:rPr>
      <w:fldChar w:fldCharType="separate"/>
    </w:r>
    <w:r w:rsidR="00D436D3">
      <w:rPr>
        <w:rStyle w:val="PageNumber"/>
        <w:noProof/>
        <w:color w:val="22413A"/>
        <w:sz w:val="24"/>
      </w:rPr>
      <w:t>34</w:t>
    </w:r>
    <w:r w:rsidRPr="00B23A5E">
      <w:rPr>
        <w:rStyle w:val="PageNumber"/>
        <w:noProof/>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280AA4" w:rsidRPr="008C50C3" w:rsidRDefault="00280AA4"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5B4DDFA" w14:textId="77777777" w:rsidR="00097938" w:rsidRPr="005E0344" w:rsidRDefault="00097938" w:rsidP="005E0344">
      <w:pPr>
        <w:spacing w:after="120"/>
        <w:rPr>
          <w:color w:val="000000" w:themeColor="text2"/>
        </w:rPr>
      </w:pPr>
      <w:r w:rsidRPr="005E0344">
        <w:rPr>
          <w:color w:val="000000" w:themeColor="text2"/>
        </w:rPr>
        <w:separator/>
      </w:r>
    </w:p>
  </w:footnote>
  <w:footnote w:type="continuationSeparator" w:id="0">
    <w:p w14:paraId="088644EF" w14:textId="77777777" w:rsidR="00097938" w:rsidRPr="005E0344" w:rsidRDefault="00097938" w:rsidP="0090581D">
      <w:pPr>
        <w:spacing w:after="120"/>
        <w:rPr>
          <w:color w:val="000000" w:themeColor="text2"/>
        </w:rPr>
      </w:pPr>
      <w:r w:rsidRPr="005E0344">
        <w:rPr>
          <w:color w:val="000000" w:themeColor="text2"/>
        </w:rPr>
        <w:continuationSeparator/>
      </w:r>
    </w:p>
    <w:p w14:paraId="220F38E7" w14:textId="77777777" w:rsidR="00097938" w:rsidRDefault="00097938"/>
  </w:footnote>
  <w:footnote w:type="continuationNotice" w:id="1">
    <w:p w14:paraId="44FEE975" w14:textId="77777777" w:rsidR="00097938" w:rsidRDefault="00097938">
      <w:pPr>
        <w:spacing w:after="0"/>
      </w:pPr>
    </w:p>
    <w:p w14:paraId="024EFEBB" w14:textId="77777777" w:rsidR="00097938" w:rsidRDefault="00097938"/>
  </w:footnote>
  <w:footnote w:id="2">
    <w:p w14:paraId="768659A4" w14:textId="6F0BA390" w:rsidR="00883BD2" w:rsidRPr="00BD366B" w:rsidRDefault="00883BD2" w:rsidP="00265767">
      <w:pPr>
        <w:pStyle w:val="FootnoteText"/>
        <w:ind w:left="142" w:hanging="142"/>
      </w:pPr>
      <w:r w:rsidRPr="00BD366B">
        <w:rPr>
          <w:rStyle w:val="FootnoteReference"/>
        </w:rPr>
        <w:footnoteRef/>
      </w:r>
      <w:r w:rsidRPr="00BD366B">
        <w:t xml:space="preserve"> </w:t>
      </w:r>
      <w:r w:rsidR="002334E6" w:rsidRPr="00BD366B">
        <w:t xml:space="preserve">The environment agencies are: </w:t>
      </w:r>
      <w:r w:rsidRPr="00BD366B">
        <w:t>Environment Agency (EA), Scottish Environment Protection Agency (SEPA)</w:t>
      </w:r>
      <w:r w:rsidR="007A1AA0" w:rsidRPr="00BD366B">
        <w:t xml:space="preserve"> and Natural Resources Wales (NRW)</w:t>
      </w:r>
    </w:p>
  </w:footnote>
  <w:footnote w:id="3">
    <w:p w14:paraId="61790644" w14:textId="52519C6C" w:rsidR="00884FD3" w:rsidRPr="00BD366B" w:rsidRDefault="00884FD3">
      <w:pPr>
        <w:pStyle w:val="FootnoteText"/>
        <w:rPr>
          <w:rFonts w:asciiTheme="minorHAnsi" w:hAnsiTheme="minorHAnsi" w:cstheme="minorHAnsi"/>
        </w:rPr>
      </w:pPr>
      <w:r w:rsidRPr="00BD366B">
        <w:rPr>
          <w:rStyle w:val="FootnoteReference"/>
          <w:rFonts w:asciiTheme="minorHAnsi" w:hAnsiTheme="minorHAnsi" w:cstheme="minorHAnsi"/>
        </w:rPr>
        <w:footnoteRef/>
      </w:r>
      <w:r w:rsidRPr="00BD366B">
        <w:rPr>
          <w:rFonts w:asciiTheme="minorHAnsi" w:hAnsiTheme="minorHAnsi" w:cstheme="minorHAnsi"/>
        </w:rPr>
        <w:t xml:space="preserve"> </w:t>
      </w:r>
      <w:hyperlink r:id="rId1" w:history="1">
        <w:r w:rsidRPr="00BD366B">
          <w:rPr>
            <w:rStyle w:val="cf01"/>
            <w:rFonts w:asciiTheme="minorHAnsi" w:hAnsiTheme="minorHAnsi" w:cstheme="minorHAnsi"/>
            <w:color w:val="0000FF"/>
            <w:sz w:val="20"/>
            <w:szCs w:val="20"/>
            <w:u w:val="single"/>
          </w:rPr>
          <w:t>Categorization of Radioactive Sources | IAEA</w:t>
        </w:r>
      </w:hyperlink>
    </w:p>
  </w:footnote>
  <w:footnote w:id="4">
    <w:p w14:paraId="3D18FF60" w14:textId="3B15033E" w:rsidR="00280AA4" w:rsidRPr="00BD366B" w:rsidRDefault="00280AA4" w:rsidP="00EE45F7">
      <w:pPr>
        <w:pStyle w:val="FootnoteText"/>
        <w:ind w:left="0" w:firstLine="0"/>
      </w:pPr>
      <w:r w:rsidRPr="00BD366B">
        <w:rPr>
          <w:rStyle w:val="FootnoteReference"/>
        </w:rPr>
        <w:footnoteRef/>
      </w:r>
      <w:r w:rsidRPr="00BD366B">
        <w:t xml:space="preserve"> The National Counter Terrorism Security Office (NaCTSO) guidance, issued in 2024, is available from </w:t>
      </w:r>
      <w:r w:rsidR="00330935" w:rsidRPr="00BD366B">
        <w:t>NaCTSO</w:t>
      </w:r>
      <w:r w:rsidRPr="00BD366B">
        <w:t>. It is not available to download due to its security classification.</w:t>
      </w:r>
    </w:p>
  </w:footnote>
  <w:footnote w:id="5">
    <w:p w14:paraId="20E0B113" w14:textId="6F9F71E3" w:rsidR="00280AA4" w:rsidRPr="00BD366B" w:rsidRDefault="00280AA4" w:rsidP="00EA3E95">
      <w:pPr>
        <w:pStyle w:val="FootnoteText"/>
        <w:ind w:left="0" w:firstLine="0"/>
      </w:pPr>
      <w:r w:rsidRPr="00BD366B">
        <w:rPr>
          <w:rStyle w:val="FootnoteReference"/>
        </w:rPr>
        <w:footnoteRef/>
      </w:r>
      <w:r w:rsidRPr="00BD366B">
        <w:t xml:space="preserve"> A 12-month period is considered the upper bounding case for a transport operation (unless a longer duration can be justified) and is the basis for ADR provisions. If a package has not been received by the consignee within a 12-month period, it would normally either need to be re-consigned </w:t>
      </w:r>
      <w:r w:rsidRPr="00BD366B">
        <w:br/>
        <w:t>(in accordance with whatever safety case underpins its use) or, if its location is unknown, it would be considered to be lost.</w:t>
      </w:r>
    </w:p>
  </w:footnote>
  <w:footnote w:id="6">
    <w:p w14:paraId="494EB608" w14:textId="2A1F1269" w:rsidR="00F51CDD" w:rsidRPr="00BD366B" w:rsidRDefault="00AB2DBE" w:rsidP="00F51CDD">
      <w:pPr>
        <w:pStyle w:val="FootnoteText"/>
        <w:ind w:left="0" w:firstLine="0"/>
      </w:pPr>
      <w:r w:rsidRPr="00BD366B">
        <w:rPr>
          <w:rStyle w:val="FootnoteReference"/>
        </w:rPr>
        <w:footnoteRef/>
      </w:r>
      <w:r w:rsidRPr="00BD366B">
        <w:t xml:space="preserve"> </w:t>
      </w:r>
      <w:r w:rsidR="004238C6" w:rsidRPr="00BD366B">
        <w:t>For England, Wales and Northern Ireland</w:t>
      </w:r>
      <w:r w:rsidR="008B4B15" w:rsidRPr="00BD366B">
        <w:t>, t</w:t>
      </w:r>
      <w:r w:rsidR="00732BDD" w:rsidRPr="00BD366B">
        <w:t>he</w:t>
      </w:r>
      <w:r w:rsidR="00CA64AC" w:rsidRPr="00BD366B">
        <w:t xml:space="preserve"> </w:t>
      </w:r>
      <w:r w:rsidR="0000078E" w:rsidRPr="00BD366B">
        <w:t>exemptions guidance</w:t>
      </w:r>
      <w:r w:rsidR="00732BDD" w:rsidRPr="00BD366B">
        <w:t xml:space="preserve"> </w:t>
      </w:r>
      <w:hyperlink r:id="rId2" w:history="1">
        <w:r w:rsidR="00732BDD" w:rsidRPr="00BD366B">
          <w:rPr>
            <w:rStyle w:val="cf01"/>
            <w:color w:val="0000FF"/>
            <w:sz w:val="20"/>
            <w:szCs w:val="20"/>
            <w:u w:val="single"/>
          </w:rPr>
          <w:t>Scope of and exemptions from the radioactive substances legislation in England, Wales and Northern Ireland</w:t>
        </w:r>
      </w:hyperlink>
      <w:r w:rsidR="00732BDD" w:rsidRPr="00BD366B">
        <w:rPr>
          <w:rStyle w:val="cf01"/>
          <w:sz w:val="20"/>
          <w:szCs w:val="20"/>
        </w:rPr>
        <w:t xml:space="preserve"> </w:t>
      </w:r>
      <w:r w:rsidR="00732BDD" w:rsidRPr="00BD366B">
        <w:t>details when ‘s</w:t>
      </w:r>
      <w:r w:rsidR="00725874" w:rsidRPr="00BD366B">
        <w:t>torage in transit</w:t>
      </w:r>
      <w:r w:rsidR="00732BDD" w:rsidRPr="00BD366B">
        <w:t>’</w:t>
      </w:r>
      <w:r w:rsidR="004524E9" w:rsidRPr="00BD366B">
        <w:t xml:space="preserve"> becomes permanent storage </w:t>
      </w:r>
      <w:r w:rsidR="00CA64AC" w:rsidRPr="00BD366B">
        <w:t>when</w:t>
      </w:r>
      <w:r w:rsidR="00E45E7E" w:rsidRPr="00BD366B">
        <w:t>: it is stored in one location for a period exceeding 14 days; or it is unpackaged, or it arrives at the destination where it wi</w:t>
      </w:r>
      <w:r w:rsidR="00344D87" w:rsidRPr="00BD366B">
        <w:t>ll be used or disposed of.</w:t>
      </w:r>
      <w:r w:rsidR="00AF2F1D" w:rsidRPr="00BD366B">
        <w:t xml:space="preserve">  For Scotland, ex</w:t>
      </w:r>
      <w:r w:rsidR="00F51CDD" w:rsidRPr="00BD366B">
        <w:t xml:space="preserve">emption guidance is </w:t>
      </w:r>
      <w:hyperlink r:id="rId3" w:history="1">
        <w:r w:rsidR="00F51CDD" w:rsidRPr="00BD366B">
          <w:rPr>
            <w:rStyle w:val="Hyperlink"/>
          </w:rPr>
          <w:t>https://www.gov.scot/publications/scope-radioactive-substances-legislation-scotland-guidance-document/pages/2/</w:t>
        </w:r>
      </w:hyperlink>
    </w:p>
  </w:footnote>
  <w:footnote w:id="7">
    <w:p w14:paraId="45A9FD39" w14:textId="26BFA22A" w:rsidR="00FD5E5E" w:rsidRDefault="00FD5E5E" w:rsidP="00265767">
      <w:pPr>
        <w:pStyle w:val="FootnoteText"/>
        <w:ind w:left="0" w:firstLine="0"/>
      </w:pPr>
      <w:r w:rsidRPr="00BD366B">
        <w:rPr>
          <w:rStyle w:val="FootnoteReference"/>
        </w:rPr>
        <w:footnoteRef/>
      </w:r>
      <w:r w:rsidR="00F51CDD" w:rsidRPr="00BD366B">
        <w:t xml:space="preserve"> </w:t>
      </w:r>
      <w:r w:rsidR="0040168B" w:rsidRPr="00BD366B">
        <w:t xml:space="preserve">Note </w:t>
      </w:r>
      <w:r w:rsidR="0036667B" w:rsidRPr="00BD366B">
        <w:t>NIEA is the transport CA in Northern Ireland</w:t>
      </w:r>
      <w:r w:rsidR="0040168B" w:rsidRPr="00BD366B">
        <w:t>.</w:t>
      </w:r>
    </w:p>
  </w:footnote>
  <w:footnote w:id="8">
    <w:p w14:paraId="695198A2" w14:textId="49CA43FF" w:rsidR="00280AA4" w:rsidRDefault="00280AA4" w:rsidP="006E4F4E">
      <w:pPr>
        <w:pStyle w:val="FootnoteText"/>
        <w:ind w:left="0" w:firstLine="0"/>
      </w:pPr>
      <w:r>
        <w:rPr>
          <w:rStyle w:val="FootnoteReference"/>
        </w:rPr>
        <w:footnoteRef/>
      </w:r>
      <w:r>
        <w:t xml:space="preserve"> This additional requirement therefore does not apply where ADR Chapter 1.10 does not apply </w:t>
      </w:r>
      <w:r>
        <w:br/>
        <w:t xml:space="preserve">(refer to para. </w:t>
      </w:r>
      <w:r>
        <w:fldChar w:fldCharType="begin"/>
      </w:r>
      <w:r>
        <w:instrText xml:space="preserve"> REF _Ref181713594 \r \h </w:instrText>
      </w:r>
      <w:r>
        <w:fldChar w:fldCharType="separate"/>
      </w:r>
      <w:r>
        <w:rPr>
          <w:cs/>
        </w:rPr>
        <w:t>‎</w:t>
      </w:r>
      <w:r>
        <w:t>22</w:t>
      </w:r>
      <w:r>
        <w:fldChar w:fldCharType="end"/>
      </w:r>
      <w:r>
        <w:t>).</w:t>
      </w:r>
    </w:p>
  </w:footnote>
  <w:footnote w:id="9">
    <w:p w14:paraId="1ECD4E9F" w14:textId="7A5980C6" w:rsidR="00280AA4" w:rsidRDefault="00280AA4" w:rsidP="006E4F4E">
      <w:pPr>
        <w:pStyle w:val="FootnoteText"/>
        <w:ind w:left="0" w:firstLine="0"/>
      </w:pPr>
      <w:r>
        <w:rPr>
          <w:rStyle w:val="FootnoteReference"/>
        </w:rPr>
        <w:footnoteRef/>
      </w:r>
      <w:r>
        <w:t xml:space="preserve"> ADR 1.7.1.4 exclusions include radioactive material as integral means of transport and when incorporated into persons for diagnosis etc.</w:t>
      </w:r>
    </w:p>
  </w:footnote>
  <w:footnote w:id="10">
    <w:p w14:paraId="677E894E" w14:textId="62D019CA" w:rsidR="00280AA4" w:rsidRDefault="00280AA4">
      <w:pPr>
        <w:pStyle w:val="FootnoteText"/>
      </w:pPr>
      <w:r>
        <w:rPr>
          <w:rStyle w:val="FootnoteReference"/>
        </w:rPr>
        <w:footnoteRef/>
      </w:r>
      <w:r>
        <w:t xml:space="preserve"> Only likely to exceed A</w:t>
      </w:r>
      <w:r w:rsidRPr="00B152F3">
        <w:rPr>
          <w:vertAlign w:val="subscript"/>
        </w:rPr>
        <w:t>2</w:t>
      </w:r>
      <w:r>
        <w:t xml:space="preserve"> limits if transporting special form where the A</w:t>
      </w:r>
      <w:r w:rsidRPr="00E543FC">
        <w:rPr>
          <w:vertAlign w:val="subscript"/>
        </w:rPr>
        <w:t>1</w:t>
      </w:r>
      <w:r>
        <w:t xml:space="preserve"> limit exceeds the A</w:t>
      </w:r>
      <w:r w:rsidRPr="00E543FC">
        <w:rPr>
          <w:vertAlign w:val="subscript"/>
        </w:rPr>
        <w:t>2</w:t>
      </w:r>
      <w:r>
        <w:t xml:space="preserve"> limit.</w:t>
      </w:r>
    </w:p>
  </w:footnote>
  <w:footnote w:id="11">
    <w:p w14:paraId="4620C83B" w14:textId="77777777" w:rsidR="00146E36" w:rsidRDefault="00146E36" w:rsidP="00BD366B">
      <w:pPr>
        <w:pStyle w:val="FootnoteText"/>
        <w:ind w:left="0" w:firstLine="0"/>
      </w:pPr>
      <w:r>
        <w:rPr>
          <w:rStyle w:val="FootnoteReference"/>
        </w:rPr>
        <w:footnoteRef/>
      </w:r>
      <w:r>
        <w:t xml:space="preserve"> Per consignment/convey</w:t>
      </w:r>
    </w:p>
  </w:footnote>
  <w:footnote w:id="12">
    <w:p w14:paraId="72AE5393" w14:textId="77777777" w:rsidR="00146E36" w:rsidRDefault="00146E36" w:rsidP="00BD366B">
      <w:pPr>
        <w:pStyle w:val="FootnoteText"/>
        <w:ind w:left="0" w:firstLine="0"/>
      </w:pPr>
      <w:r>
        <w:rPr>
          <w:rStyle w:val="FootnoteReference"/>
        </w:rPr>
        <w:footnoteRef/>
      </w:r>
      <w:r>
        <w:t xml:space="preserve"> Per package</w:t>
      </w:r>
    </w:p>
  </w:footnote>
  <w:footnote w:id="13">
    <w:p w14:paraId="24C92DEF" w14:textId="77777777" w:rsidR="00146E36" w:rsidRDefault="00146E36" w:rsidP="00BD366B">
      <w:pPr>
        <w:pStyle w:val="FootnoteText"/>
        <w:ind w:left="0" w:firstLine="0"/>
      </w:pPr>
      <w:r>
        <w:rPr>
          <w:rStyle w:val="FootnoteReference"/>
        </w:rPr>
        <w:footnoteRef/>
      </w:r>
      <w:r>
        <w:t xml:space="preserve"> N/A  materials reach the NISR threshold before the ADR 1.10.3 threshold so will never be considered HCRM under ADR.</w:t>
      </w:r>
    </w:p>
  </w:footnote>
  <w:footnote w:id="14">
    <w:p w14:paraId="6D43DD0B" w14:textId="302A38F7" w:rsidR="00280AA4" w:rsidRDefault="00280AA4" w:rsidP="00167737">
      <w:pPr>
        <w:pStyle w:val="FootnoteText"/>
        <w:ind w:left="0" w:firstLine="0"/>
      </w:pPr>
      <w:r>
        <w:rPr>
          <w:rStyle w:val="FootnoteReference"/>
        </w:rPr>
        <w:footnoteRef/>
      </w:r>
      <w:r>
        <w:t xml:space="preserve"> No </w:t>
      </w:r>
      <w:r w:rsidR="00142BE4">
        <w:t xml:space="preserve">civil </w:t>
      </w:r>
      <w:r>
        <w:t>Class 7 material regularly moved in GB possesses subsidiary risks of other classes of dangerous goods, carried in quantities greater than indicated. Inspectors should seek advice from the TCA cross-purpose Delivery Management Group Lead if they encounter an ‘edge case’.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280AA4" w:rsidRDefault="00280AA4"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688BC" w14:textId="77777777" w:rsidR="00280AA4" w:rsidRPr="00267815" w:rsidRDefault="00280AA4"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6A3E0" w14:textId="77777777" w:rsidR="00280AA4" w:rsidRDefault="00280AA4"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280AA4" w:rsidRPr="008C50C3" w:rsidRDefault="00280AA4"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FFC75F" w14:textId="276F184E" w:rsidR="00280AA4" w:rsidRPr="00196ADB" w:rsidRDefault="00924CE5"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280AA4">
          <w:rPr>
            <w:sz w:val="20"/>
            <w:szCs w:val="24"/>
          </w:rPr>
          <w:t>Security requirements for the carriage of Class 7 dangerous goods (radioactive material) by road and rail – Guidance for inspectors</w:t>
        </w:r>
      </w:sdtContent>
    </w:sdt>
    <w:r w:rsidR="00280AA4"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80AA4">
          <w:rPr>
            <w:sz w:val="20"/>
            <w:szCs w:val="24"/>
          </w:rPr>
          <w:t>1.1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F53A331A"/>
    <w:lvl w:ilvl="0">
      <w:start w:val="1"/>
      <w:numFmt w:val="bullet"/>
      <w:pStyle w:val="StyleTSNumberedParagraph11Justified"/>
      <w:lvlText w:val=""/>
      <w:lvlJc w:val="left"/>
      <w:pPr>
        <w:tabs>
          <w:tab w:val="num" w:pos="360"/>
        </w:tabs>
        <w:ind w:left="360" w:hanging="360"/>
      </w:pPr>
      <w:rPr>
        <w:rFonts w:ascii="Symbol" w:hAnsi="Symbol" w:hint="default"/>
      </w:rPr>
    </w:lvl>
  </w:abstractNum>
  <w:abstractNum w:abstractNumId="1" w15:restartNumberingAfterBreak="0">
    <w:nsid w:val="0ED668B0"/>
    <w:multiLevelType w:val="hybridMultilevel"/>
    <w:tmpl w:val="32680D1C"/>
    <w:lvl w:ilvl="0" w:tplc="A41434D6">
      <w:start w:val="1"/>
      <w:numFmt w:val="decimal"/>
      <w:lvlText w:val="%1."/>
      <w:lvlJc w:val="left"/>
      <w:pPr>
        <w:ind w:left="360" w:hanging="360"/>
      </w:pPr>
      <w:rPr>
        <w:b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 w15:restartNumberingAfterBreak="0">
    <w:nsid w:val="16AE4216"/>
    <w:multiLevelType w:val="hybridMultilevel"/>
    <w:tmpl w:val="0B368C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93959EF"/>
    <w:multiLevelType w:val="hybridMultilevel"/>
    <w:tmpl w:val="9E022234"/>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306D14A2"/>
    <w:multiLevelType w:val="multilevel"/>
    <w:tmpl w:val="4DA2A5FC"/>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44E83E54"/>
    <w:multiLevelType w:val="hybridMultilevel"/>
    <w:tmpl w:val="427CFCDE"/>
    <w:lvl w:ilvl="0" w:tplc="86D64700">
      <w:start w:val="1"/>
      <w:numFmt w:val="decimal"/>
      <w:pStyle w:val="F9-Paragraph"/>
      <w:lvlText w:val="%1."/>
      <w:lvlJc w:val="left"/>
      <w:pPr>
        <w:ind w:left="720" w:hanging="360"/>
      </w:pPr>
      <w:rPr>
        <w:b w:val="0"/>
        <w:bCs/>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56A66ACA"/>
    <w:multiLevelType w:val="hybridMultilevel"/>
    <w:tmpl w:val="7C38F378"/>
    <w:lvl w:ilvl="0" w:tplc="08090001">
      <w:start w:val="1"/>
      <w:numFmt w:val="bullet"/>
      <w:lvlText w:val=""/>
      <w:lvlJc w:val="left"/>
      <w:pPr>
        <w:ind w:left="1080" w:hanging="360"/>
      </w:pPr>
      <w:rPr>
        <w:rFonts w:ascii="Symbol" w:hAnsi="Symbol" w:hint="default"/>
        <w:b w:val="0"/>
        <w:bCs/>
        <w:color w:val="auto"/>
      </w:rPr>
    </w:lvl>
    <w:lvl w:ilvl="1" w:tplc="FFFFFFFF">
      <w:start w:val="1"/>
      <w:numFmt w:val="lowerLetter"/>
      <w:lvlText w:val="%2."/>
      <w:lvlJc w:val="left"/>
      <w:pPr>
        <w:ind w:left="1800" w:hanging="360"/>
      </w:pPr>
    </w:lvl>
    <w:lvl w:ilvl="2" w:tplc="FFFFFFFF">
      <w:start w:val="1"/>
      <w:numFmt w:val="lowerRoman"/>
      <w:lvlText w:val="%3."/>
      <w:lvlJc w:val="right"/>
      <w:pPr>
        <w:ind w:left="2520" w:hanging="180"/>
      </w:pPr>
    </w:lvl>
    <w:lvl w:ilvl="3" w:tplc="FFFFFFFF">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7" w15:restartNumberingAfterBreak="0">
    <w:nsid w:val="5B4476D1"/>
    <w:multiLevelType w:val="hybridMultilevel"/>
    <w:tmpl w:val="139210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70C2195C"/>
    <w:multiLevelType w:val="hybridMultilevel"/>
    <w:tmpl w:val="9FD408E2"/>
    <w:lvl w:ilvl="0" w:tplc="84BA4EF8">
      <w:start w:val="1"/>
      <w:numFmt w:val="bullet"/>
      <w:pStyle w:val="TSBullet1Square"/>
      <w:lvlText w:val=""/>
      <w:lvlJc w:val="left"/>
      <w:pPr>
        <w:tabs>
          <w:tab w:val="num" w:pos="-31680"/>
        </w:tabs>
        <w:ind w:left="1440" w:hanging="720"/>
      </w:pPr>
      <w:rPr>
        <w:rFonts w:ascii="Wingdings" w:hAnsi="Wingdings" w:hint="default"/>
        <w:b w:val="0"/>
        <w:i w:val="0"/>
        <w:color w:val="333333"/>
        <w:sz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736243326">
    <w:abstractNumId w:val="0"/>
  </w:num>
  <w:num w:numId="2" w16cid:durableId="852762584">
    <w:abstractNumId w:val="11"/>
  </w:num>
  <w:num w:numId="3" w16cid:durableId="186723994">
    <w:abstractNumId w:val="10"/>
  </w:num>
  <w:num w:numId="4" w16cid:durableId="94327306">
    <w:abstractNumId w:val="4"/>
  </w:num>
  <w:num w:numId="5" w16cid:durableId="1397826648">
    <w:abstractNumId w:val="5"/>
  </w:num>
  <w:num w:numId="6" w16cid:durableId="263997172">
    <w:abstractNumId w:val="8"/>
  </w:num>
  <w:num w:numId="7" w16cid:durableId="696154997">
    <w:abstractNumId w:val="5"/>
  </w:num>
  <w:num w:numId="8" w16cid:durableId="159933620">
    <w:abstractNumId w:val="5"/>
    <w:lvlOverride w:ilvl="0">
      <w:startOverride w:val="1"/>
    </w:lvlOverride>
  </w:num>
  <w:num w:numId="9" w16cid:durableId="1587806349">
    <w:abstractNumId w:val="3"/>
  </w:num>
  <w:num w:numId="10" w16cid:durableId="1715157890">
    <w:abstractNumId w:val="2"/>
  </w:num>
  <w:num w:numId="11" w16cid:durableId="1770157669">
    <w:abstractNumId w:val="9"/>
  </w:num>
  <w:num w:numId="12" w16cid:durableId="59643936">
    <w:abstractNumId w:val="1"/>
  </w:num>
  <w:num w:numId="13" w16cid:durableId="714888605">
    <w:abstractNumId w:val="6"/>
  </w:num>
  <w:num w:numId="14" w16cid:durableId="379669893">
    <w:abstractNumId w:val="7"/>
  </w:num>
  <w:num w:numId="15" w16cid:durableId="1968584660">
    <w:abstractNumId w:val="5"/>
    <w:lvlOverride w:ilvl="0">
      <w:startOverride w:val="1"/>
    </w:lvlOverride>
  </w:num>
  <w:num w:numId="16" w16cid:durableId="428238946">
    <w:abstractNumId w:val="5"/>
    <w:lvlOverride w:ilvl="0">
      <w:startOverride w:val="1"/>
    </w:lvlOverride>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fr-FR" w:vendorID="64" w:dllVersion="6" w:nlCheck="1" w:checkStyle="0"/>
  <w:activeWritingStyle w:appName="MSWord" w:lang="en-GB" w:vendorID="64" w:dllVersion="6" w:nlCheck="1" w:checkStyle="1"/>
  <w:activeWritingStyle w:appName="MSWord" w:lang="en-GB" w:vendorID="64" w:dllVersion="0" w:nlCheck="1" w:checkStyle="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C4196"/>
    <w:rsid w:val="0000078E"/>
    <w:rsid w:val="00001131"/>
    <w:rsid w:val="00002326"/>
    <w:rsid w:val="00002586"/>
    <w:rsid w:val="00002F03"/>
    <w:rsid w:val="00003669"/>
    <w:rsid w:val="000038C9"/>
    <w:rsid w:val="00004A73"/>
    <w:rsid w:val="00004C16"/>
    <w:rsid w:val="00004CBC"/>
    <w:rsid w:val="000057D1"/>
    <w:rsid w:val="00005A68"/>
    <w:rsid w:val="00007AE4"/>
    <w:rsid w:val="00007C5F"/>
    <w:rsid w:val="00011177"/>
    <w:rsid w:val="000113E1"/>
    <w:rsid w:val="0001256F"/>
    <w:rsid w:val="00012C7A"/>
    <w:rsid w:val="000130E1"/>
    <w:rsid w:val="00013579"/>
    <w:rsid w:val="00013ED7"/>
    <w:rsid w:val="00014814"/>
    <w:rsid w:val="000153A4"/>
    <w:rsid w:val="00016127"/>
    <w:rsid w:val="00020044"/>
    <w:rsid w:val="000204E3"/>
    <w:rsid w:val="00020C25"/>
    <w:rsid w:val="00021BE2"/>
    <w:rsid w:val="00022033"/>
    <w:rsid w:val="00022FC6"/>
    <w:rsid w:val="00023AB1"/>
    <w:rsid w:val="00024103"/>
    <w:rsid w:val="00024522"/>
    <w:rsid w:val="00024B2E"/>
    <w:rsid w:val="000253E2"/>
    <w:rsid w:val="000267B7"/>
    <w:rsid w:val="00027F4F"/>
    <w:rsid w:val="00030430"/>
    <w:rsid w:val="0003078E"/>
    <w:rsid w:val="00030B01"/>
    <w:rsid w:val="00030D49"/>
    <w:rsid w:val="000310AD"/>
    <w:rsid w:val="0003117B"/>
    <w:rsid w:val="00031B89"/>
    <w:rsid w:val="00032179"/>
    <w:rsid w:val="000334EB"/>
    <w:rsid w:val="00033BFB"/>
    <w:rsid w:val="00033F6A"/>
    <w:rsid w:val="0003417E"/>
    <w:rsid w:val="00035753"/>
    <w:rsid w:val="0003583F"/>
    <w:rsid w:val="00035ECA"/>
    <w:rsid w:val="00035F95"/>
    <w:rsid w:val="0003693D"/>
    <w:rsid w:val="00040DDB"/>
    <w:rsid w:val="000419DC"/>
    <w:rsid w:val="00041B6A"/>
    <w:rsid w:val="000424D5"/>
    <w:rsid w:val="00043C8B"/>
    <w:rsid w:val="0004440F"/>
    <w:rsid w:val="0004520C"/>
    <w:rsid w:val="00045C4D"/>
    <w:rsid w:val="000462B9"/>
    <w:rsid w:val="000474FA"/>
    <w:rsid w:val="000504CB"/>
    <w:rsid w:val="00050860"/>
    <w:rsid w:val="00052425"/>
    <w:rsid w:val="00052C8A"/>
    <w:rsid w:val="00052E6B"/>
    <w:rsid w:val="00053172"/>
    <w:rsid w:val="0005417C"/>
    <w:rsid w:val="000546CF"/>
    <w:rsid w:val="000548C8"/>
    <w:rsid w:val="00054B5F"/>
    <w:rsid w:val="00055201"/>
    <w:rsid w:val="0005535E"/>
    <w:rsid w:val="0005670D"/>
    <w:rsid w:val="000567B0"/>
    <w:rsid w:val="000570D4"/>
    <w:rsid w:val="000579AF"/>
    <w:rsid w:val="00057EB6"/>
    <w:rsid w:val="00060685"/>
    <w:rsid w:val="00060B36"/>
    <w:rsid w:val="0006292C"/>
    <w:rsid w:val="00062BCF"/>
    <w:rsid w:val="00064A1B"/>
    <w:rsid w:val="000659BE"/>
    <w:rsid w:val="00065DE3"/>
    <w:rsid w:val="00067502"/>
    <w:rsid w:val="00067AB4"/>
    <w:rsid w:val="000705E3"/>
    <w:rsid w:val="000733DD"/>
    <w:rsid w:val="000742BA"/>
    <w:rsid w:val="00074646"/>
    <w:rsid w:val="00075605"/>
    <w:rsid w:val="000759AC"/>
    <w:rsid w:val="00075C66"/>
    <w:rsid w:val="00075F54"/>
    <w:rsid w:val="000779E1"/>
    <w:rsid w:val="000802B8"/>
    <w:rsid w:val="000804E7"/>
    <w:rsid w:val="0008098A"/>
    <w:rsid w:val="0008170B"/>
    <w:rsid w:val="000817D4"/>
    <w:rsid w:val="00082879"/>
    <w:rsid w:val="00082B5D"/>
    <w:rsid w:val="00082CDF"/>
    <w:rsid w:val="00082DCF"/>
    <w:rsid w:val="00084E21"/>
    <w:rsid w:val="000866D3"/>
    <w:rsid w:val="000872F8"/>
    <w:rsid w:val="000904B0"/>
    <w:rsid w:val="000908BE"/>
    <w:rsid w:val="00090F4B"/>
    <w:rsid w:val="00091EEA"/>
    <w:rsid w:val="0009225F"/>
    <w:rsid w:val="00093763"/>
    <w:rsid w:val="00093B26"/>
    <w:rsid w:val="00093E52"/>
    <w:rsid w:val="00093E53"/>
    <w:rsid w:val="00094339"/>
    <w:rsid w:val="0009571F"/>
    <w:rsid w:val="00095A0C"/>
    <w:rsid w:val="0009610B"/>
    <w:rsid w:val="000968DA"/>
    <w:rsid w:val="00096DE6"/>
    <w:rsid w:val="00097938"/>
    <w:rsid w:val="000A0753"/>
    <w:rsid w:val="000A09CC"/>
    <w:rsid w:val="000A0E32"/>
    <w:rsid w:val="000A105C"/>
    <w:rsid w:val="000A2238"/>
    <w:rsid w:val="000A264A"/>
    <w:rsid w:val="000A28DB"/>
    <w:rsid w:val="000A40B5"/>
    <w:rsid w:val="000A44CB"/>
    <w:rsid w:val="000A4647"/>
    <w:rsid w:val="000A5699"/>
    <w:rsid w:val="000A56C0"/>
    <w:rsid w:val="000A5E80"/>
    <w:rsid w:val="000A7128"/>
    <w:rsid w:val="000B0ADA"/>
    <w:rsid w:val="000B0C5E"/>
    <w:rsid w:val="000B0F33"/>
    <w:rsid w:val="000B12DC"/>
    <w:rsid w:val="000B15B9"/>
    <w:rsid w:val="000B2AFE"/>
    <w:rsid w:val="000B38A3"/>
    <w:rsid w:val="000B3FFB"/>
    <w:rsid w:val="000B409D"/>
    <w:rsid w:val="000B6766"/>
    <w:rsid w:val="000B687A"/>
    <w:rsid w:val="000B6A4A"/>
    <w:rsid w:val="000B74E8"/>
    <w:rsid w:val="000B7619"/>
    <w:rsid w:val="000C05E7"/>
    <w:rsid w:val="000C086D"/>
    <w:rsid w:val="000C0AEA"/>
    <w:rsid w:val="000C1369"/>
    <w:rsid w:val="000C1748"/>
    <w:rsid w:val="000C1E15"/>
    <w:rsid w:val="000C26A5"/>
    <w:rsid w:val="000C2A85"/>
    <w:rsid w:val="000C2DDC"/>
    <w:rsid w:val="000C3093"/>
    <w:rsid w:val="000C37D7"/>
    <w:rsid w:val="000C3EDE"/>
    <w:rsid w:val="000C4466"/>
    <w:rsid w:val="000C53D8"/>
    <w:rsid w:val="000C550A"/>
    <w:rsid w:val="000C5F5A"/>
    <w:rsid w:val="000C636D"/>
    <w:rsid w:val="000C6AAF"/>
    <w:rsid w:val="000C6BCA"/>
    <w:rsid w:val="000C7441"/>
    <w:rsid w:val="000D0858"/>
    <w:rsid w:val="000D0F9B"/>
    <w:rsid w:val="000D14E0"/>
    <w:rsid w:val="000D1648"/>
    <w:rsid w:val="000D1BD4"/>
    <w:rsid w:val="000D2FD4"/>
    <w:rsid w:val="000D3232"/>
    <w:rsid w:val="000D3981"/>
    <w:rsid w:val="000D3C6E"/>
    <w:rsid w:val="000D5C9F"/>
    <w:rsid w:val="000D5E7A"/>
    <w:rsid w:val="000D6261"/>
    <w:rsid w:val="000D75F4"/>
    <w:rsid w:val="000E0998"/>
    <w:rsid w:val="000E3547"/>
    <w:rsid w:val="000E380A"/>
    <w:rsid w:val="000E3C5B"/>
    <w:rsid w:val="000E4523"/>
    <w:rsid w:val="000E4DD8"/>
    <w:rsid w:val="000E5201"/>
    <w:rsid w:val="000E544F"/>
    <w:rsid w:val="000F061C"/>
    <w:rsid w:val="000F1B7B"/>
    <w:rsid w:val="000F1C56"/>
    <w:rsid w:val="000F2C4B"/>
    <w:rsid w:val="000F2ED4"/>
    <w:rsid w:val="000F2FB0"/>
    <w:rsid w:val="000F314F"/>
    <w:rsid w:val="000F48C6"/>
    <w:rsid w:val="000F557E"/>
    <w:rsid w:val="000F6553"/>
    <w:rsid w:val="000F6C26"/>
    <w:rsid w:val="000F7446"/>
    <w:rsid w:val="0010027F"/>
    <w:rsid w:val="00101012"/>
    <w:rsid w:val="0010128D"/>
    <w:rsid w:val="001012F4"/>
    <w:rsid w:val="001028E8"/>
    <w:rsid w:val="00103043"/>
    <w:rsid w:val="0010520A"/>
    <w:rsid w:val="001055BF"/>
    <w:rsid w:val="00106EA1"/>
    <w:rsid w:val="001076AD"/>
    <w:rsid w:val="00107915"/>
    <w:rsid w:val="00110788"/>
    <w:rsid w:val="0011091B"/>
    <w:rsid w:val="001112C9"/>
    <w:rsid w:val="00111326"/>
    <w:rsid w:val="0011187D"/>
    <w:rsid w:val="00111E26"/>
    <w:rsid w:val="00112116"/>
    <w:rsid w:val="001121A4"/>
    <w:rsid w:val="00112E54"/>
    <w:rsid w:val="00112EC8"/>
    <w:rsid w:val="0011367F"/>
    <w:rsid w:val="00113BD4"/>
    <w:rsid w:val="00113CEA"/>
    <w:rsid w:val="00113F26"/>
    <w:rsid w:val="001146F8"/>
    <w:rsid w:val="00115DC6"/>
    <w:rsid w:val="00116F15"/>
    <w:rsid w:val="00116F72"/>
    <w:rsid w:val="00117B27"/>
    <w:rsid w:val="001204CF"/>
    <w:rsid w:val="001208C8"/>
    <w:rsid w:val="001209F2"/>
    <w:rsid w:val="00120F30"/>
    <w:rsid w:val="001212FA"/>
    <w:rsid w:val="00121A4A"/>
    <w:rsid w:val="001224DA"/>
    <w:rsid w:val="00122A00"/>
    <w:rsid w:val="00122FCC"/>
    <w:rsid w:val="00124C2B"/>
    <w:rsid w:val="00126752"/>
    <w:rsid w:val="00127E26"/>
    <w:rsid w:val="0013038B"/>
    <w:rsid w:val="00130B30"/>
    <w:rsid w:val="001319EA"/>
    <w:rsid w:val="00133FE1"/>
    <w:rsid w:val="00136443"/>
    <w:rsid w:val="00136818"/>
    <w:rsid w:val="00136C15"/>
    <w:rsid w:val="00136CDB"/>
    <w:rsid w:val="001376FF"/>
    <w:rsid w:val="00137AA2"/>
    <w:rsid w:val="00140E1C"/>
    <w:rsid w:val="00141563"/>
    <w:rsid w:val="00142164"/>
    <w:rsid w:val="00142393"/>
    <w:rsid w:val="00142BE4"/>
    <w:rsid w:val="0014419A"/>
    <w:rsid w:val="00144957"/>
    <w:rsid w:val="001456EB"/>
    <w:rsid w:val="00145853"/>
    <w:rsid w:val="00146E36"/>
    <w:rsid w:val="00146E68"/>
    <w:rsid w:val="0014764E"/>
    <w:rsid w:val="00147AE4"/>
    <w:rsid w:val="00147BDF"/>
    <w:rsid w:val="00151B4A"/>
    <w:rsid w:val="00151B60"/>
    <w:rsid w:val="0015394F"/>
    <w:rsid w:val="0015437C"/>
    <w:rsid w:val="001569A1"/>
    <w:rsid w:val="001571E5"/>
    <w:rsid w:val="001577F0"/>
    <w:rsid w:val="00157C90"/>
    <w:rsid w:val="00157D42"/>
    <w:rsid w:val="00160F55"/>
    <w:rsid w:val="0016133C"/>
    <w:rsid w:val="00162AA2"/>
    <w:rsid w:val="00164180"/>
    <w:rsid w:val="00165AAD"/>
    <w:rsid w:val="001660AD"/>
    <w:rsid w:val="00166D10"/>
    <w:rsid w:val="00167193"/>
    <w:rsid w:val="00167737"/>
    <w:rsid w:val="00167C3A"/>
    <w:rsid w:val="001728BA"/>
    <w:rsid w:val="00172916"/>
    <w:rsid w:val="00172DA9"/>
    <w:rsid w:val="00174091"/>
    <w:rsid w:val="00174CA4"/>
    <w:rsid w:val="00175A9A"/>
    <w:rsid w:val="00176161"/>
    <w:rsid w:val="0017617A"/>
    <w:rsid w:val="00176309"/>
    <w:rsid w:val="0017734C"/>
    <w:rsid w:val="00177666"/>
    <w:rsid w:val="00177AE1"/>
    <w:rsid w:val="001809CD"/>
    <w:rsid w:val="00180CCD"/>
    <w:rsid w:val="00180DB7"/>
    <w:rsid w:val="00181332"/>
    <w:rsid w:val="00182AAA"/>
    <w:rsid w:val="00184013"/>
    <w:rsid w:val="001849CA"/>
    <w:rsid w:val="00184E8D"/>
    <w:rsid w:val="00184F56"/>
    <w:rsid w:val="00185410"/>
    <w:rsid w:val="00185BAC"/>
    <w:rsid w:val="0018652D"/>
    <w:rsid w:val="00186705"/>
    <w:rsid w:val="00186AE5"/>
    <w:rsid w:val="0018709D"/>
    <w:rsid w:val="00187574"/>
    <w:rsid w:val="00190361"/>
    <w:rsid w:val="001905EF"/>
    <w:rsid w:val="0019070B"/>
    <w:rsid w:val="0019078E"/>
    <w:rsid w:val="00190B7D"/>
    <w:rsid w:val="001912A8"/>
    <w:rsid w:val="00192352"/>
    <w:rsid w:val="00192556"/>
    <w:rsid w:val="00192F3B"/>
    <w:rsid w:val="0019352B"/>
    <w:rsid w:val="001955EF"/>
    <w:rsid w:val="001959BB"/>
    <w:rsid w:val="0019665B"/>
    <w:rsid w:val="00196ADB"/>
    <w:rsid w:val="00196D2A"/>
    <w:rsid w:val="00197ECB"/>
    <w:rsid w:val="00197F19"/>
    <w:rsid w:val="001A057A"/>
    <w:rsid w:val="001A0775"/>
    <w:rsid w:val="001A16A1"/>
    <w:rsid w:val="001A1D6D"/>
    <w:rsid w:val="001A20CE"/>
    <w:rsid w:val="001A2B8E"/>
    <w:rsid w:val="001A2DC6"/>
    <w:rsid w:val="001A32C2"/>
    <w:rsid w:val="001A7B1B"/>
    <w:rsid w:val="001A7C06"/>
    <w:rsid w:val="001B0E09"/>
    <w:rsid w:val="001B0F3E"/>
    <w:rsid w:val="001B1606"/>
    <w:rsid w:val="001B329C"/>
    <w:rsid w:val="001B331D"/>
    <w:rsid w:val="001B41CF"/>
    <w:rsid w:val="001B43FF"/>
    <w:rsid w:val="001B4BA7"/>
    <w:rsid w:val="001B4D5A"/>
    <w:rsid w:val="001B538D"/>
    <w:rsid w:val="001B5B4F"/>
    <w:rsid w:val="001B63E3"/>
    <w:rsid w:val="001B753A"/>
    <w:rsid w:val="001B7D92"/>
    <w:rsid w:val="001B7F84"/>
    <w:rsid w:val="001C0E02"/>
    <w:rsid w:val="001C1459"/>
    <w:rsid w:val="001C1CF4"/>
    <w:rsid w:val="001C2756"/>
    <w:rsid w:val="001C32BC"/>
    <w:rsid w:val="001C3318"/>
    <w:rsid w:val="001C3438"/>
    <w:rsid w:val="001C3AC4"/>
    <w:rsid w:val="001C3B6C"/>
    <w:rsid w:val="001C3C8F"/>
    <w:rsid w:val="001C4145"/>
    <w:rsid w:val="001C4D63"/>
    <w:rsid w:val="001C4E65"/>
    <w:rsid w:val="001C5728"/>
    <w:rsid w:val="001C572D"/>
    <w:rsid w:val="001C6124"/>
    <w:rsid w:val="001C6148"/>
    <w:rsid w:val="001C73B9"/>
    <w:rsid w:val="001D03A5"/>
    <w:rsid w:val="001D0DE0"/>
    <w:rsid w:val="001D15FE"/>
    <w:rsid w:val="001D1FC5"/>
    <w:rsid w:val="001D3405"/>
    <w:rsid w:val="001D38A5"/>
    <w:rsid w:val="001D3C0A"/>
    <w:rsid w:val="001D3DE8"/>
    <w:rsid w:val="001D4A87"/>
    <w:rsid w:val="001D5AFF"/>
    <w:rsid w:val="001D5D48"/>
    <w:rsid w:val="001D6784"/>
    <w:rsid w:val="001D74B4"/>
    <w:rsid w:val="001D7C2B"/>
    <w:rsid w:val="001E034B"/>
    <w:rsid w:val="001E03E1"/>
    <w:rsid w:val="001E0EBB"/>
    <w:rsid w:val="001E1311"/>
    <w:rsid w:val="001E1D5B"/>
    <w:rsid w:val="001E257D"/>
    <w:rsid w:val="001E2708"/>
    <w:rsid w:val="001E311C"/>
    <w:rsid w:val="001E3731"/>
    <w:rsid w:val="001E3FF3"/>
    <w:rsid w:val="001E482E"/>
    <w:rsid w:val="001E5652"/>
    <w:rsid w:val="001E5BC3"/>
    <w:rsid w:val="001F059F"/>
    <w:rsid w:val="001F24D1"/>
    <w:rsid w:val="001F279B"/>
    <w:rsid w:val="001F3092"/>
    <w:rsid w:val="001F4576"/>
    <w:rsid w:val="001F4737"/>
    <w:rsid w:val="001F52DE"/>
    <w:rsid w:val="001F55C4"/>
    <w:rsid w:val="001F5CB8"/>
    <w:rsid w:val="001F6286"/>
    <w:rsid w:val="001F67A9"/>
    <w:rsid w:val="00200811"/>
    <w:rsid w:val="00200CA1"/>
    <w:rsid w:val="00202123"/>
    <w:rsid w:val="0020254C"/>
    <w:rsid w:val="002025AC"/>
    <w:rsid w:val="00202FDF"/>
    <w:rsid w:val="00203B88"/>
    <w:rsid w:val="00204FC9"/>
    <w:rsid w:val="002060C6"/>
    <w:rsid w:val="00206F08"/>
    <w:rsid w:val="00207772"/>
    <w:rsid w:val="00207F16"/>
    <w:rsid w:val="002107AF"/>
    <w:rsid w:val="00211789"/>
    <w:rsid w:val="00211F83"/>
    <w:rsid w:val="00213183"/>
    <w:rsid w:val="0021338D"/>
    <w:rsid w:val="0021376D"/>
    <w:rsid w:val="00214407"/>
    <w:rsid w:val="00214D43"/>
    <w:rsid w:val="0021500A"/>
    <w:rsid w:val="00215226"/>
    <w:rsid w:val="00215BFA"/>
    <w:rsid w:val="00216AA8"/>
    <w:rsid w:val="00217A42"/>
    <w:rsid w:val="0022031A"/>
    <w:rsid w:val="0022175E"/>
    <w:rsid w:val="00221EE1"/>
    <w:rsid w:val="00222232"/>
    <w:rsid w:val="00222350"/>
    <w:rsid w:val="0022285B"/>
    <w:rsid w:val="00223090"/>
    <w:rsid w:val="002235BB"/>
    <w:rsid w:val="002238B4"/>
    <w:rsid w:val="00224581"/>
    <w:rsid w:val="002265FA"/>
    <w:rsid w:val="002266E9"/>
    <w:rsid w:val="00226FBE"/>
    <w:rsid w:val="00227518"/>
    <w:rsid w:val="00230426"/>
    <w:rsid w:val="002304BA"/>
    <w:rsid w:val="00230C1C"/>
    <w:rsid w:val="002319AB"/>
    <w:rsid w:val="002319AC"/>
    <w:rsid w:val="002326B4"/>
    <w:rsid w:val="00232B91"/>
    <w:rsid w:val="002334E6"/>
    <w:rsid w:val="00233526"/>
    <w:rsid w:val="00234342"/>
    <w:rsid w:val="00235117"/>
    <w:rsid w:val="002362E4"/>
    <w:rsid w:val="002372F3"/>
    <w:rsid w:val="00237333"/>
    <w:rsid w:val="00237518"/>
    <w:rsid w:val="0024040D"/>
    <w:rsid w:val="00240F9E"/>
    <w:rsid w:val="00241002"/>
    <w:rsid w:val="00243202"/>
    <w:rsid w:val="00243572"/>
    <w:rsid w:val="0024464E"/>
    <w:rsid w:val="00245ABB"/>
    <w:rsid w:val="002466EE"/>
    <w:rsid w:val="00247722"/>
    <w:rsid w:val="0024796E"/>
    <w:rsid w:val="00250023"/>
    <w:rsid w:val="0025069B"/>
    <w:rsid w:val="002508B9"/>
    <w:rsid w:val="00251991"/>
    <w:rsid w:val="00251CD7"/>
    <w:rsid w:val="002525A5"/>
    <w:rsid w:val="00252948"/>
    <w:rsid w:val="00253620"/>
    <w:rsid w:val="002543D7"/>
    <w:rsid w:val="00255446"/>
    <w:rsid w:val="00255FA3"/>
    <w:rsid w:val="00256C99"/>
    <w:rsid w:val="00257144"/>
    <w:rsid w:val="00257270"/>
    <w:rsid w:val="00257288"/>
    <w:rsid w:val="00260023"/>
    <w:rsid w:val="0026049A"/>
    <w:rsid w:val="00260859"/>
    <w:rsid w:val="00260866"/>
    <w:rsid w:val="00260A9A"/>
    <w:rsid w:val="00261C40"/>
    <w:rsid w:val="00261FB6"/>
    <w:rsid w:val="002629F8"/>
    <w:rsid w:val="00262C4E"/>
    <w:rsid w:val="00262D49"/>
    <w:rsid w:val="00263396"/>
    <w:rsid w:val="00265767"/>
    <w:rsid w:val="0026581E"/>
    <w:rsid w:val="002659FA"/>
    <w:rsid w:val="00266155"/>
    <w:rsid w:val="002668F9"/>
    <w:rsid w:val="00267560"/>
    <w:rsid w:val="00267815"/>
    <w:rsid w:val="00267875"/>
    <w:rsid w:val="00270EFD"/>
    <w:rsid w:val="0027175E"/>
    <w:rsid w:val="002728F0"/>
    <w:rsid w:val="00273DCF"/>
    <w:rsid w:val="00274011"/>
    <w:rsid w:val="0027413D"/>
    <w:rsid w:val="00274577"/>
    <w:rsid w:val="0027684C"/>
    <w:rsid w:val="00276D21"/>
    <w:rsid w:val="002771AA"/>
    <w:rsid w:val="00277CBE"/>
    <w:rsid w:val="00277DC7"/>
    <w:rsid w:val="00280AA4"/>
    <w:rsid w:val="00280BCA"/>
    <w:rsid w:val="00280DDF"/>
    <w:rsid w:val="002812A1"/>
    <w:rsid w:val="00281966"/>
    <w:rsid w:val="00284050"/>
    <w:rsid w:val="002846BA"/>
    <w:rsid w:val="00284948"/>
    <w:rsid w:val="00284A11"/>
    <w:rsid w:val="0028693F"/>
    <w:rsid w:val="00286FFE"/>
    <w:rsid w:val="002870F8"/>
    <w:rsid w:val="00290C77"/>
    <w:rsid w:val="00290FD9"/>
    <w:rsid w:val="002917FF"/>
    <w:rsid w:val="00292A28"/>
    <w:rsid w:val="00292ADF"/>
    <w:rsid w:val="0029449F"/>
    <w:rsid w:val="00294C33"/>
    <w:rsid w:val="00295398"/>
    <w:rsid w:val="002966E8"/>
    <w:rsid w:val="00296DBB"/>
    <w:rsid w:val="002973C3"/>
    <w:rsid w:val="00297812"/>
    <w:rsid w:val="00297A27"/>
    <w:rsid w:val="00297F48"/>
    <w:rsid w:val="002A0335"/>
    <w:rsid w:val="002A0DEC"/>
    <w:rsid w:val="002A2516"/>
    <w:rsid w:val="002A2624"/>
    <w:rsid w:val="002A2A74"/>
    <w:rsid w:val="002A2BEB"/>
    <w:rsid w:val="002A2C03"/>
    <w:rsid w:val="002A3E6C"/>
    <w:rsid w:val="002A681D"/>
    <w:rsid w:val="002A6F35"/>
    <w:rsid w:val="002A7A9C"/>
    <w:rsid w:val="002A7AC5"/>
    <w:rsid w:val="002B1C53"/>
    <w:rsid w:val="002B39B0"/>
    <w:rsid w:val="002B5106"/>
    <w:rsid w:val="002B61E3"/>
    <w:rsid w:val="002B6E61"/>
    <w:rsid w:val="002B735F"/>
    <w:rsid w:val="002B76A0"/>
    <w:rsid w:val="002B7794"/>
    <w:rsid w:val="002B7B46"/>
    <w:rsid w:val="002B7FCB"/>
    <w:rsid w:val="002C17DC"/>
    <w:rsid w:val="002C1BF0"/>
    <w:rsid w:val="002C23D7"/>
    <w:rsid w:val="002C29D3"/>
    <w:rsid w:val="002C30C0"/>
    <w:rsid w:val="002C3BA3"/>
    <w:rsid w:val="002C4442"/>
    <w:rsid w:val="002C7101"/>
    <w:rsid w:val="002D017B"/>
    <w:rsid w:val="002D092A"/>
    <w:rsid w:val="002D0DDC"/>
    <w:rsid w:val="002D1B3F"/>
    <w:rsid w:val="002D2117"/>
    <w:rsid w:val="002D2590"/>
    <w:rsid w:val="002D2B50"/>
    <w:rsid w:val="002D2BEE"/>
    <w:rsid w:val="002D2DA5"/>
    <w:rsid w:val="002D3036"/>
    <w:rsid w:val="002D3C4F"/>
    <w:rsid w:val="002D442E"/>
    <w:rsid w:val="002D4EB5"/>
    <w:rsid w:val="002D583B"/>
    <w:rsid w:val="002D5E8B"/>
    <w:rsid w:val="002D6855"/>
    <w:rsid w:val="002D6F95"/>
    <w:rsid w:val="002E0822"/>
    <w:rsid w:val="002E0927"/>
    <w:rsid w:val="002E0B08"/>
    <w:rsid w:val="002E0BE4"/>
    <w:rsid w:val="002E0C68"/>
    <w:rsid w:val="002E1B76"/>
    <w:rsid w:val="002E1C24"/>
    <w:rsid w:val="002E332C"/>
    <w:rsid w:val="002E3B0A"/>
    <w:rsid w:val="002E3B58"/>
    <w:rsid w:val="002E3C0D"/>
    <w:rsid w:val="002E3E8A"/>
    <w:rsid w:val="002E4D8D"/>
    <w:rsid w:val="002E6A6A"/>
    <w:rsid w:val="002E6C13"/>
    <w:rsid w:val="002E7074"/>
    <w:rsid w:val="002F03EE"/>
    <w:rsid w:val="002F07B9"/>
    <w:rsid w:val="002F0CE3"/>
    <w:rsid w:val="002F0E84"/>
    <w:rsid w:val="002F1CB3"/>
    <w:rsid w:val="002F2088"/>
    <w:rsid w:val="002F3397"/>
    <w:rsid w:val="002F3499"/>
    <w:rsid w:val="002F366F"/>
    <w:rsid w:val="002F3ED1"/>
    <w:rsid w:val="002F581C"/>
    <w:rsid w:val="002F6423"/>
    <w:rsid w:val="002F69F3"/>
    <w:rsid w:val="002F6E22"/>
    <w:rsid w:val="002F6F3B"/>
    <w:rsid w:val="002F747C"/>
    <w:rsid w:val="003003F4"/>
    <w:rsid w:val="003010DF"/>
    <w:rsid w:val="00301183"/>
    <w:rsid w:val="0030193D"/>
    <w:rsid w:val="00302CC4"/>
    <w:rsid w:val="00303541"/>
    <w:rsid w:val="0030380D"/>
    <w:rsid w:val="00303DF4"/>
    <w:rsid w:val="00304099"/>
    <w:rsid w:val="003040A9"/>
    <w:rsid w:val="00304E1B"/>
    <w:rsid w:val="003050DE"/>
    <w:rsid w:val="00305AE3"/>
    <w:rsid w:val="00307343"/>
    <w:rsid w:val="003079D1"/>
    <w:rsid w:val="003109CC"/>
    <w:rsid w:val="00310D18"/>
    <w:rsid w:val="00312107"/>
    <w:rsid w:val="00312411"/>
    <w:rsid w:val="00313ECA"/>
    <w:rsid w:val="003140B6"/>
    <w:rsid w:val="0031674D"/>
    <w:rsid w:val="003175C7"/>
    <w:rsid w:val="0032024C"/>
    <w:rsid w:val="003205D1"/>
    <w:rsid w:val="00321F0D"/>
    <w:rsid w:val="003227C1"/>
    <w:rsid w:val="00322EB5"/>
    <w:rsid w:val="0032335E"/>
    <w:rsid w:val="00323E71"/>
    <w:rsid w:val="0032607F"/>
    <w:rsid w:val="00326545"/>
    <w:rsid w:val="00326D59"/>
    <w:rsid w:val="00326F77"/>
    <w:rsid w:val="00327FC1"/>
    <w:rsid w:val="0033051A"/>
    <w:rsid w:val="00330935"/>
    <w:rsid w:val="00332FC2"/>
    <w:rsid w:val="00334078"/>
    <w:rsid w:val="00335784"/>
    <w:rsid w:val="00335E7E"/>
    <w:rsid w:val="0033676A"/>
    <w:rsid w:val="00336CBA"/>
    <w:rsid w:val="00336F3A"/>
    <w:rsid w:val="003401B0"/>
    <w:rsid w:val="0034022D"/>
    <w:rsid w:val="00340D68"/>
    <w:rsid w:val="003417A1"/>
    <w:rsid w:val="00343005"/>
    <w:rsid w:val="003442B4"/>
    <w:rsid w:val="00344C27"/>
    <w:rsid w:val="00344D87"/>
    <w:rsid w:val="003454E8"/>
    <w:rsid w:val="00345C59"/>
    <w:rsid w:val="00345D54"/>
    <w:rsid w:val="00345EB0"/>
    <w:rsid w:val="0034630A"/>
    <w:rsid w:val="003468D5"/>
    <w:rsid w:val="00346C8E"/>
    <w:rsid w:val="00350531"/>
    <w:rsid w:val="003517FA"/>
    <w:rsid w:val="00352365"/>
    <w:rsid w:val="00352D15"/>
    <w:rsid w:val="00353A6D"/>
    <w:rsid w:val="003547A3"/>
    <w:rsid w:val="00355A8E"/>
    <w:rsid w:val="00356028"/>
    <w:rsid w:val="0035624C"/>
    <w:rsid w:val="003568A4"/>
    <w:rsid w:val="00360B22"/>
    <w:rsid w:val="00360ECD"/>
    <w:rsid w:val="003612EF"/>
    <w:rsid w:val="00361ECB"/>
    <w:rsid w:val="003632F0"/>
    <w:rsid w:val="00363FA1"/>
    <w:rsid w:val="0036402B"/>
    <w:rsid w:val="00364480"/>
    <w:rsid w:val="00364FFF"/>
    <w:rsid w:val="00365B49"/>
    <w:rsid w:val="0036667B"/>
    <w:rsid w:val="00367BD5"/>
    <w:rsid w:val="00370DA5"/>
    <w:rsid w:val="00374EBE"/>
    <w:rsid w:val="00374FE2"/>
    <w:rsid w:val="0037639E"/>
    <w:rsid w:val="003767CB"/>
    <w:rsid w:val="003770F5"/>
    <w:rsid w:val="00377431"/>
    <w:rsid w:val="0038039A"/>
    <w:rsid w:val="0038041F"/>
    <w:rsid w:val="00380425"/>
    <w:rsid w:val="00380769"/>
    <w:rsid w:val="00380E60"/>
    <w:rsid w:val="003811ED"/>
    <w:rsid w:val="0038126D"/>
    <w:rsid w:val="003816B2"/>
    <w:rsid w:val="00384523"/>
    <w:rsid w:val="0038492E"/>
    <w:rsid w:val="00385160"/>
    <w:rsid w:val="00386A97"/>
    <w:rsid w:val="00386AE5"/>
    <w:rsid w:val="003877E0"/>
    <w:rsid w:val="00387C97"/>
    <w:rsid w:val="00390327"/>
    <w:rsid w:val="00390462"/>
    <w:rsid w:val="00390495"/>
    <w:rsid w:val="00390964"/>
    <w:rsid w:val="00390B70"/>
    <w:rsid w:val="00390D52"/>
    <w:rsid w:val="00390F1A"/>
    <w:rsid w:val="0039236B"/>
    <w:rsid w:val="00392AD7"/>
    <w:rsid w:val="00393B78"/>
    <w:rsid w:val="00393EBE"/>
    <w:rsid w:val="00396089"/>
    <w:rsid w:val="00396A82"/>
    <w:rsid w:val="00397163"/>
    <w:rsid w:val="00397580"/>
    <w:rsid w:val="00397A33"/>
    <w:rsid w:val="00397E15"/>
    <w:rsid w:val="003A01E9"/>
    <w:rsid w:val="003A0E9D"/>
    <w:rsid w:val="003A1693"/>
    <w:rsid w:val="003A24F2"/>
    <w:rsid w:val="003A39A3"/>
    <w:rsid w:val="003A3ABC"/>
    <w:rsid w:val="003A3BB9"/>
    <w:rsid w:val="003A52EC"/>
    <w:rsid w:val="003A5553"/>
    <w:rsid w:val="003A696E"/>
    <w:rsid w:val="003A76BD"/>
    <w:rsid w:val="003B05B3"/>
    <w:rsid w:val="003B0E06"/>
    <w:rsid w:val="003B143E"/>
    <w:rsid w:val="003B238B"/>
    <w:rsid w:val="003B3DF4"/>
    <w:rsid w:val="003B3E22"/>
    <w:rsid w:val="003B3F30"/>
    <w:rsid w:val="003B4C9A"/>
    <w:rsid w:val="003B50C2"/>
    <w:rsid w:val="003B5621"/>
    <w:rsid w:val="003B5D62"/>
    <w:rsid w:val="003B7B32"/>
    <w:rsid w:val="003C0306"/>
    <w:rsid w:val="003C0ECE"/>
    <w:rsid w:val="003C114C"/>
    <w:rsid w:val="003C1817"/>
    <w:rsid w:val="003C1B28"/>
    <w:rsid w:val="003C23C2"/>
    <w:rsid w:val="003C2A5F"/>
    <w:rsid w:val="003C2B43"/>
    <w:rsid w:val="003C3824"/>
    <w:rsid w:val="003C465D"/>
    <w:rsid w:val="003C52BC"/>
    <w:rsid w:val="003C7E76"/>
    <w:rsid w:val="003D0718"/>
    <w:rsid w:val="003D0AE6"/>
    <w:rsid w:val="003D0F70"/>
    <w:rsid w:val="003D17B3"/>
    <w:rsid w:val="003D3572"/>
    <w:rsid w:val="003D3AFE"/>
    <w:rsid w:val="003D4141"/>
    <w:rsid w:val="003D495D"/>
    <w:rsid w:val="003D4E84"/>
    <w:rsid w:val="003D5082"/>
    <w:rsid w:val="003D50DA"/>
    <w:rsid w:val="003D55BC"/>
    <w:rsid w:val="003D6388"/>
    <w:rsid w:val="003D7CBC"/>
    <w:rsid w:val="003D7F64"/>
    <w:rsid w:val="003E098E"/>
    <w:rsid w:val="003E099C"/>
    <w:rsid w:val="003E0C71"/>
    <w:rsid w:val="003E0FBA"/>
    <w:rsid w:val="003E1467"/>
    <w:rsid w:val="003E1DA3"/>
    <w:rsid w:val="003E1E8B"/>
    <w:rsid w:val="003E2EB5"/>
    <w:rsid w:val="003E2F58"/>
    <w:rsid w:val="003E2FAE"/>
    <w:rsid w:val="003E3E3E"/>
    <w:rsid w:val="003E3E4E"/>
    <w:rsid w:val="003E4F3E"/>
    <w:rsid w:val="003E4FF4"/>
    <w:rsid w:val="003E5AF3"/>
    <w:rsid w:val="003E79A1"/>
    <w:rsid w:val="003F0645"/>
    <w:rsid w:val="003F1247"/>
    <w:rsid w:val="003F2547"/>
    <w:rsid w:val="003F2763"/>
    <w:rsid w:val="003F2A22"/>
    <w:rsid w:val="003F2F59"/>
    <w:rsid w:val="003F334D"/>
    <w:rsid w:val="003F4A6C"/>
    <w:rsid w:val="003F598B"/>
    <w:rsid w:val="003F6CA2"/>
    <w:rsid w:val="003F777E"/>
    <w:rsid w:val="003F7CE4"/>
    <w:rsid w:val="0040168B"/>
    <w:rsid w:val="00403666"/>
    <w:rsid w:val="0040366C"/>
    <w:rsid w:val="004046C6"/>
    <w:rsid w:val="00404F5B"/>
    <w:rsid w:val="00405592"/>
    <w:rsid w:val="00407092"/>
    <w:rsid w:val="00407984"/>
    <w:rsid w:val="00407A0C"/>
    <w:rsid w:val="00407C4C"/>
    <w:rsid w:val="00407CF7"/>
    <w:rsid w:val="00410309"/>
    <w:rsid w:val="0041061F"/>
    <w:rsid w:val="00411AD2"/>
    <w:rsid w:val="00411C4D"/>
    <w:rsid w:val="0041312A"/>
    <w:rsid w:val="004135CF"/>
    <w:rsid w:val="00414B00"/>
    <w:rsid w:val="004153ED"/>
    <w:rsid w:val="00415558"/>
    <w:rsid w:val="00415935"/>
    <w:rsid w:val="00415E10"/>
    <w:rsid w:val="00415ED6"/>
    <w:rsid w:val="00416BDD"/>
    <w:rsid w:val="00417665"/>
    <w:rsid w:val="00417C04"/>
    <w:rsid w:val="00417CAF"/>
    <w:rsid w:val="00420A08"/>
    <w:rsid w:val="00420A11"/>
    <w:rsid w:val="00421AFD"/>
    <w:rsid w:val="00421EC3"/>
    <w:rsid w:val="00422265"/>
    <w:rsid w:val="0042291A"/>
    <w:rsid w:val="004238C6"/>
    <w:rsid w:val="00424E2D"/>
    <w:rsid w:val="00424E5A"/>
    <w:rsid w:val="004253ED"/>
    <w:rsid w:val="00426109"/>
    <w:rsid w:val="004263B7"/>
    <w:rsid w:val="004268FA"/>
    <w:rsid w:val="004270E9"/>
    <w:rsid w:val="00427487"/>
    <w:rsid w:val="004278BD"/>
    <w:rsid w:val="004302F1"/>
    <w:rsid w:val="0043037D"/>
    <w:rsid w:val="00430A07"/>
    <w:rsid w:val="00430F32"/>
    <w:rsid w:val="00432A9D"/>
    <w:rsid w:val="00432F4A"/>
    <w:rsid w:val="00433342"/>
    <w:rsid w:val="00434004"/>
    <w:rsid w:val="004353FE"/>
    <w:rsid w:val="004355B1"/>
    <w:rsid w:val="00437074"/>
    <w:rsid w:val="004373A7"/>
    <w:rsid w:val="0043797A"/>
    <w:rsid w:val="00437D94"/>
    <w:rsid w:val="0044016E"/>
    <w:rsid w:val="0044030C"/>
    <w:rsid w:val="00440B74"/>
    <w:rsid w:val="00441092"/>
    <w:rsid w:val="00441F3D"/>
    <w:rsid w:val="00443508"/>
    <w:rsid w:val="00443E68"/>
    <w:rsid w:val="004453AB"/>
    <w:rsid w:val="0044608A"/>
    <w:rsid w:val="00446D0A"/>
    <w:rsid w:val="0044730A"/>
    <w:rsid w:val="004511F4"/>
    <w:rsid w:val="004524E9"/>
    <w:rsid w:val="00452F9D"/>
    <w:rsid w:val="00454982"/>
    <w:rsid w:val="00454DD7"/>
    <w:rsid w:val="00456149"/>
    <w:rsid w:val="0045636F"/>
    <w:rsid w:val="00456AE4"/>
    <w:rsid w:val="004570EB"/>
    <w:rsid w:val="004576F4"/>
    <w:rsid w:val="00457BE7"/>
    <w:rsid w:val="0046091B"/>
    <w:rsid w:val="00461039"/>
    <w:rsid w:val="00464620"/>
    <w:rsid w:val="004648A4"/>
    <w:rsid w:val="00465582"/>
    <w:rsid w:val="00465CE8"/>
    <w:rsid w:val="00465CF1"/>
    <w:rsid w:val="00465FE5"/>
    <w:rsid w:val="00466EA9"/>
    <w:rsid w:val="0047041A"/>
    <w:rsid w:val="0047059A"/>
    <w:rsid w:val="00470AF2"/>
    <w:rsid w:val="00470C47"/>
    <w:rsid w:val="00471380"/>
    <w:rsid w:val="00471557"/>
    <w:rsid w:val="0047590C"/>
    <w:rsid w:val="004764E4"/>
    <w:rsid w:val="0047674F"/>
    <w:rsid w:val="00477427"/>
    <w:rsid w:val="00477B67"/>
    <w:rsid w:val="00477F25"/>
    <w:rsid w:val="00480249"/>
    <w:rsid w:val="00480F5F"/>
    <w:rsid w:val="0048114B"/>
    <w:rsid w:val="00481F71"/>
    <w:rsid w:val="00482526"/>
    <w:rsid w:val="00484500"/>
    <w:rsid w:val="00484C61"/>
    <w:rsid w:val="00486152"/>
    <w:rsid w:val="00486BEB"/>
    <w:rsid w:val="00486CE3"/>
    <w:rsid w:val="0048792B"/>
    <w:rsid w:val="00487BD9"/>
    <w:rsid w:val="0049113F"/>
    <w:rsid w:val="00491A75"/>
    <w:rsid w:val="00492238"/>
    <w:rsid w:val="00492DA4"/>
    <w:rsid w:val="00494233"/>
    <w:rsid w:val="004942C3"/>
    <w:rsid w:val="00494F0D"/>
    <w:rsid w:val="00496BFD"/>
    <w:rsid w:val="004973AD"/>
    <w:rsid w:val="00497D66"/>
    <w:rsid w:val="004A2054"/>
    <w:rsid w:val="004A2CED"/>
    <w:rsid w:val="004A2D1C"/>
    <w:rsid w:val="004A3DF2"/>
    <w:rsid w:val="004A6221"/>
    <w:rsid w:val="004A6364"/>
    <w:rsid w:val="004A651E"/>
    <w:rsid w:val="004A6A02"/>
    <w:rsid w:val="004A747E"/>
    <w:rsid w:val="004A7816"/>
    <w:rsid w:val="004A7C69"/>
    <w:rsid w:val="004A7EA7"/>
    <w:rsid w:val="004B0D04"/>
    <w:rsid w:val="004B11C1"/>
    <w:rsid w:val="004B1689"/>
    <w:rsid w:val="004B248E"/>
    <w:rsid w:val="004B24AE"/>
    <w:rsid w:val="004B2B49"/>
    <w:rsid w:val="004B347C"/>
    <w:rsid w:val="004B34DF"/>
    <w:rsid w:val="004B35A0"/>
    <w:rsid w:val="004B474C"/>
    <w:rsid w:val="004B4BB7"/>
    <w:rsid w:val="004B5E08"/>
    <w:rsid w:val="004B5FE0"/>
    <w:rsid w:val="004B6823"/>
    <w:rsid w:val="004B69AD"/>
    <w:rsid w:val="004B7F62"/>
    <w:rsid w:val="004C0E1B"/>
    <w:rsid w:val="004C0F01"/>
    <w:rsid w:val="004C361D"/>
    <w:rsid w:val="004C3641"/>
    <w:rsid w:val="004C3A24"/>
    <w:rsid w:val="004C3A62"/>
    <w:rsid w:val="004C4891"/>
    <w:rsid w:val="004C4B96"/>
    <w:rsid w:val="004C4EAE"/>
    <w:rsid w:val="004C6F51"/>
    <w:rsid w:val="004C7FB7"/>
    <w:rsid w:val="004D06F6"/>
    <w:rsid w:val="004D0B40"/>
    <w:rsid w:val="004D2C89"/>
    <w:rsid w:val="004D30DE"/>
    <w:rsid w:val="004D361B"/>
    <w:rsid w:val="004D3829"/>
    <w:rsid w:val="004D3B40"/>
    <w:rsid w:val="004D3F99"/>
    <w:rsid w:val="004D5332"/>
    <w:rsid w:val="004D552B"/>
    <w:rsid w:val="004D5A58"/>
    <w:rsid w:val="004D5ABC"/>
    <w:rsid w:val="004D6428"/>
    <w:rsid w:val="004D6631"/>
    <w:rsid w:val="004D7365"/>
    <w:rsid w:val="004D7B52"/>
    <w:rsid w:val="004D7E5B"/>
    <w:rsid w:val="004E06C2"/>
    <w:rsid w:val="004E1276"/>
    <w:rsid w:val="004E1434"/>
    <w:rsid w:val="004E1997"/>
    <w:rsid w:val="004E2F0D"/>
    <w:rsid w:val="004E30F5"/>
    <w:rsid w:val="004E35E2"/>
    <w:rsid w:val="004E3932"/>
    <w:rsid w:val="004E509C"/>
    <w:rsid w:val="004E68A7"/>
    <w:rsid w:val="004E6A71"/>
    <w:rsid w:val="004F131B"/>
    <w:rsid w:val="004F1E79"/>
    <w:rsid w:val="004F1F56"/>
    <w:rsid w:val="004F245F"/>
    <w:rsid w:val="004F29C7"/>
    <w:rsid w:val="004F2B9A"/>
    <w:rsid w:val="004F2F23"/>
    <w:rsid w:val="004F35DD"/>
    <w:rsid w:val="004F4B51"/>
    <w:rsid w:val="004F564A"/>
    <w:rsid w:val="004F5F33"/>
    <w:rsid w:val="004F7083"/>
    <w:rsid w:val="004F7285"/>
    <w:rsid w:val="00500DCE"/>
    <w:rsid w:val="00500EA9"/>
    <w:rsid w:val="0050103A"/>
    <w:rsid w:val="00501899"/>
    <w:rsid w:val="00502C73"/>
    <w:rsid w:val="005042FE"/>
    <w:rsid w:val="0050653F"/>
    <w:rsid w:val="00507BDD"/>
    <w:rsid w:val="00510760"/>
    <w:rsid w:val="00510A0F"/>
    <w:rsid w:val="00511B0F"/>
    <w:rsid w:val="0051334A"/>
    <w:rsid w:val="005136D6"/>
    <w:rsid w:val="0051376D"/>
    <w:rsid w:val="00514277"/>
    <w:rsid w:val="005148C3"/>
    <w:rsid w:val="00515456"/>
    <w:rsid w:val="005158D4"/>
    <w:rsid w:val="00517918"/>
    <w:rsid w:val="005201FC"/>
    <w:rsid w:val="00520949"/>
    <w:rsid w:val="00520A1E"/>
    <w:rsid w:val="005211D2"/>
    <w:rsid w:val="005215EC"/>
    <w:rsid w:val="005216C7"/>
    <w:rsid w:val="00521C96"/>
    <w:rsid w:val="005223C0"/>
    <w:rsid w:val="00523FBB"/>
    <w:rsid w:val="00524CBF"/>
    <w:rsid w:val="00527641"/>
    <w:rsid w:val="005303A1"/>
    <w:rsid w:val="00530AD0"/>
    <w:rsid w:val="00530CDB"/>
    <w:rsid w:val="00531213"/>
    <w:rsid w:val="0053128D"/>
    <w:rsid w:val="00531932"/>
    <w:rsid w:val="00532F33"/>
    <w:rsid w:val="00533164"/>
    <w:rsid w:val="00534463"/>
    <w:rsid w:val="00534F67"/>
    <w:rsid w:val="00534F9C"/>
    <w:rsid w:val="005351F3"/>
    <w:rsid w:val="0053595A"/>
    <w:rsid w:val="00535CCE"/>
    <w:rsid w:val="005364F7"/>
    <w:rsid w:val="00536606"/>
    <w:rsid w:val="00536D02"/>
    <w:rsid w:val="00537B25"/>
    <w:rsid w:val="00537B52"/>
    <w:rsid w:val="005413C7"/>
    <w:rsid w:val="00541939"/>
    <w:rsid w:val="005427CC"/>
    <w:rsid w:val="0054295B"/>
    <w:rsid w:val="00544E42"/>
    <w:rsid w:val="00545F6E"/>
    <w:rsid w:val="00546458"/>
    <w:rsid w:val="00546EB9"/>
    <w:rsid w:val="00547658"/>
    <w:rsid w:val="005501C8"/>
    <w:rsid w:val="00550429"/>
    <w:rsid w:val="00550603"/>
    <w:rsid w:val="00551A5F"/>
    <w:rsid w:val="00551AB9"/>
    <w:rsid w:val="00552B5D"/>
    <w:rsid w:val="00553103"/>
    <w:rsid w:val="0055388E"/>
    <w:rsid w:val="00553AA1"/>
    <w:rsid w:val="00553D68"/>
    <w:rsid w:val="005543D1"/>
    <w:rsid w:val="0055475B"/>
    <w:rsid w:val="0055555A"/>
    <w:rsid w:val="0056018C"/>
    <w:rsid w:val="00560AF8"/>
    <w:rsid w:val="00561219"/>
    <w:rsid w:val="005614AB"/>
    <w:rsid w:val="00563CBE"/>
    <w:rsid w:val="00564B07"/>
    <w:rsid w:val="00565027"/>
    <w:rsid w:val="00565BE6"/>
    <w:rsid w:val="00566496"/>
    <w:rsid w:val="00566A56"/>
    <w:rsid w:val="005670B9"/>
    <w:rsid w:val="00567238"/>
    <w:rsid w:val="0056739E"/>
    <w:rsid w:val="00571837"/>
    <w:rsid w:val="00571A75"/>
    <w:rsid w:val="00571BA6"/>
    <w:rsid w:val="00571F58"/>
    <w:rsid w:val="005723ED"/>
    <w:rsid w:val="00574915"/>
    <w:rsid w:val="005754AE"/>
    <w:rsid w:val="005757C4"/>
    <w:rsid w:val="00575F9C"/>
    <w:rsid w:val="005774C0"/>
    <w:rsid w:val="0057794C"/>
    <w:rsid w:val="00577ABD"/>
    <w:rsid w:val="00577EB0"/>
    <w:rsid w:val="00577FB5"/>
    <w:rsid w:val="0058058B"/>
    <w:rsid w:val="00581740"/>
    <w:rsid w:val="00581DC9"/>
    <w:rsid w:val="0058280F"/>
    <w:rsid w:val="00583EEB"/>
    <w:rsid w:val="00584532"/>
    <w:rsid w:val="005852D1"/>
    <w:rsid w:val="005854DB"/>
    <w:rsid w:val="00585C75"/>
    <w:rsid w:val="00585E1C"/>
    <w:rsid w:val="00587A22"/>
    <w:rsid w:val="00587DC2"/>
    <w:rsid w:val="0059299D"/>
    <w:rsid w:val="005943DD"/>
    <w:rsid w:val="005955E4"/>
    <w:rsid w:val="005959C3"/>
    <w:rsid w:val="00595C8C"/>
    <w:rsid w:val="005960CD"/>
    <w:rsid w:val="0059698B"/>
    <w:rsid w:val="00597747"/>
    <w:rsid w:val="00597856"/>
    <w:rsid w:val="00597864"/>
    <w:rsid w:val="005A1055"/>
    <w:rsid w:val="005A10A4"/>
    <w:rsid w:val="005A1737"/>
    <w:rsid w:val="005A186D"/>
    <w:rsid w:val="005A21FB"/>
    <w:rsid w:val="005A37EA"/>
    <w:rsid w:val="005A49F5"/>
    <w:rsid w:val="005A4CDD"/>
    <w:rsid w:val="005A6307"/>
    <w:rsid w:val="005A68A5"/>
    <w:rsid w:val="005A6D8D"/>
    <w:rsid w:val="005A7444"/>
    <w:rsid w:val="005A7D6F"/>
    <w:rsid w:val="005B013C"/>
    <w:rsid w:val="005B14BF"/>
    <w:rsid w:val="005B18FD"/>
    <w:rsid w:val="005B273B"/>
    <w:rsid w:val="005B2E15"/>
    <w:rsid w:val="005B3B52"/>
    <w:rsid w:val="005B4D9A"/>
    <w:rsid w:val="005B517F"/>
    <w:rsid w:val="005B57E4"/>
    <w:rsid w:val="005B5ABD"/>
    <w:rsid w:val="005B60A2"/>
    <w:rsid w:val="005B6129"/>
    <w:rsid w:val="005B67A1"/>
    <w:rsid w:val="005B6A50"/>
    <w:rsid w:val="005C03BD"/>
    <w:rsid w:val="005C10FF"/>
    <w:rsid w:val="005C140A"/>
    <w:rsid w:val="005C1DDA"/>
    <w:rsid w:val="005C1E52"/>
    <w:rsid w:val="005C3367"/>
    <w:rsid w:val="005C4D1D"/>
    <w:rsid w:val="005C5B95"/>
    <w:rsid w:val="005C6133"/>
    <w:rsid w:val="005C6176"/>
    <w:rsid w:val="005C6763"/>
    <w:rsid w:val="005C6BEC"/>
    <w:rsid w:val="005C74B2"/>
    <w:rsid w:val="005C7527"/>
    <w:rsid w:val="005D06C9"/>
    <w:rsid w:val="005D1005"/>
    <w:rsid w:val="005D19CD"/>
    <w:rsid w:val="005D2776"/>
    <w:rsid w:val="005D2C11"/>
    <w:rsid w:val="005D3164"/>
    <w:rsid w:val="005D4613"/>
    <w:rsid w:val="005D4C5F"/>
    <w:rsid w:val="005D4C90"/>
    <w:rsid w:val="005D4F35"/>
    <w:rsid w:val="005D604B"/>
    <w:rsid w:val="005D6051"/>
    <w:rsid w:val="005D6180"/>
    <w:rsid w:val="005D737B"/>
    <w:rsid w:val="005D7C8D"/>
    <w:rsid w:val="005E0069"/>
    <w:rsid w:val="005E0344"/>
    <w:rsid w:val="005E06C9"/>
    <w:rsid w:val="005E1153"/>
    <w:rsid w:val="005E1D32"/>
    <w:rsid w:val="005E274B"/>
    <w:rsid w:val="005E3AAC"/>
    <w:rsid w:val="005E440B"/>
    <w:rsid w:val="005E4E0E"/>
    <w:rsid w:val="005E515A"/>
    <w:rsid w:val="005E51AD"/>
    <w:rsid w:val="005E55D9"/>
    <w:rsid w:val="005E594D"/>
    <w:rsid w:val="005E616C"/>
    <w:rsid w:val="005E6F94"/>
    <w:rsid w:val="005E7066"/>
    <w:rsid w:val="005F0188"/>
    <w:rsid w:val="005F1CF6"/>
    <w:rsid w:val="005F1E4F"/>
    <w:rsid w:val="005F1EAF"/>
    <w:rsid w:val="005F256C"/>
    <w:rsid w:val="005F27AF"/>
    <w:rsid w:val="005F2C85"/>
    <w:rsid w:val="005F2DA7"/>
    <w:rsid w:val="005F3111"/>
    <w:rsid w:val="005F342B"/>
    <w:rsid w:val="005F48BD"/>
    <w:rsid w:val="005F4FB7"/>
    <w:rsid w:val="005F5F5E"/>
    <w:rsid w:val="005F666A"/>
    <w:rsid w:val="005F6860"/>
    <w:rsid w:val="005F7C23"/>
    <w:rsid w:val="006003DA"/>
    <w:rsid w:val="00600DA6"/>
    <w:rsid w:val="0060170C"/>
    <w:rsid w:val="006021AE"/>
    <w:rsid w:val="00602657"/>
    <w:rsid w:val="006036AB"/>
    <w:rsid w:val="00605ADB"/>
    <w:rsid w:val="006060A8"/>
    <w:rsid w:val="00606158"/>
    <w:rsid w:val="00606F04"/>
    <w:rsid w:val="006076CC"/>
    <w:rsid w:val="0060785E"/>
    <w:rsid w:val="0061041A"/>
    <w:rsid w:val="0061080E"/>
    <w:rsid w:val="006117AB"/>
    <w:rsid w:val="00611A60"/>
    <w:rsid w:val="00611C9F"/>
    <w:rsid w:val="00611E64"/>
    <w:rsid w:val="00612823"/>
    <w:rsid w:val="00612A0E"/>
    <w:rsid w:val="00613C81"/>
    <w:rsid w:val="00613E20"/>
    <w:rsid w:val="00614318"/>
    <w:rsid w:val="0061464D"/>
    <w:rsid w:val="006147B1"/>
    <w:rsid w:val="0061571C"/>
    <w:rsid w:val="006172BC"/>
    <w:rsid w:val="00620664"/>
    <w:rsid w:val="00620B0A"/>
    <w:rsid w:val="00621B72"/>
    <w:rsid w:val="006223BD"/>
    <w:rsid w:val="006239A9"/>
    <w:rsid w:val="006248DE"/>
    <w:rsid w:val="00624FB0"/>
    <w:rsid w:val="00626A5A"/>
    <w:rsid w:val="00627555"/>
    <w:rsid w:val="00630B68"/>
    <w:rsid w:val="006322A0"/>
    <w:rsid w:val="00632309"/>
    <w:rsid w:val="0063249F"/>
    <w:rsid w:val="00632B0B"/>
    <w:rsid w:val="006332B4"/>
    <w:rsid w:val="0063363C"/>
    <w:rsid w:val="006343F1"/>
    <w:rsid w:val="00634B6B"/>
    <w:rsid w:val="006361FD"/>
    <w:rsid w:val="00636C38"/>
    <w:rsid w:val="00636D94"/>
    <w:rsid w:val="006373E7"/>
    <w:rsid w:val="006375AC"/>
    <w:rsid w:val="00640B63"/>
    <w:rsid w:val="00641742"/>
    <w:rsid w:val="00641CAE"/>
    <w:rsid w:val="00641E5E"/>
    <w:rsid w:val="00641E6C"/>
    <w:rsid w:val="0064226F"/>
    <w:rsid w:val="00642DDB"/>
    <w:rsid w:val="006454BD"/>
    <w:rsid w:val="0064556B"/>
    <w:rsid w:val="00645D71"/>
    <w:rsid w:val="006461E8"/>
    <w:rsid w:val="00646882"/>
    <w:rsid w:val="00647B52"/>
    <w:rsid w:val="006507E4"/>
    <w:rsid w:val="00651720"/>
    <w:rsid w:val="006517D7"/>
    <w:rsid w:val="0065250D"/>
    <w:rsid w:val="006526C9"/>
    <w:rsid w:val="00652C73"/>
    <w:rsid w:val="00652CAC"/>
    <w:rsid w:val="00653298"/>
    <w:rsid w:val="00653622"/>
    <w:rsid w:val="00653979"/>
    <w:rsid w:val="006543D0"/>
    <w:rsid w:val="006554CF"/>
    <w:rsid w:val="006565CD"/>
    <w:rsid w:val="0065678C"/>
    <w:rsid w:val="0065679D"/>
    <w:rsid w:val="00656E26"/>
    <w:rsid w:val="00661404"/>
    <w:rsid w:val="00661621"/>
    <w:rsid w:val="00661D5B"/>
    <w:rsid w:val="00663A76"/>
    <w:rsid w:val="00663A7C"/>
    <w:rsid w:val="00664142"/>
    <w:rsid w:val="006658A8"/>
    <w:rsid w:val="00665A55"/>
    <w:rsid w:val="0066634F"/>
    <w:rsid w:val="00667DF2"/>
    <w:rsid w:val="0067016D"/>
    <w:rsid w:val="00670340"/>
    <w:rsid w:val="00670DF1"/>
    <w:rsid w:val="00670E11"/>
    <w:rsid w:val="00671345"/>
    <w:rsid w:val="0067261F"/>
    <w:rsid w:val="00672A9B"/>
    <w:rsid w:val="00672C73"/>
    <w:rsid w:val="00673553"/>
    <w:rsid w:val="006737CA"/>
    <w:rsid w:val="00673F45"/>
    <w:rsid w:val="006756BE"/>
    <w:rsid w:val="00675884"/>
    <w:rsid w:val="00675A48"/>
    <w:rsid w:val="00676A51"/>
    <w:rsid w:val="00677438"/>
    <w:rsid w:val="006775B5"/>
    <w:rsid w:val="00677B13"/>
    <w:rsid w:val="0068152F"/>
    <w:rsid w:val="00681F97"/>
    <w:rsid w:val="00683643"/>
    <w:rsid w:val="00683AAF"/>
    <w:rsid w:val="00683F2F"/>
    <w:rsid w:val="00684B70"/>
    <w:rsid w:val="00685EB7"/>
    <w:rsid w:val="0068691C"/>
    <w:rsid w:val="00687FB0"/>
    <w:rsid w:val="00691BC0"/>
    <w:rsid w:val="00693638"/>
    <w:rsid w:val="006956DA"/>
    <w:rsid w:val="00695803"/>
    <w:rsid w:val="00695FE0"/>
    <w:rsid w:val="00696EE0"/>
    <w:rsid w:val="006977A4"/>
    <w:rsid w:val="00697980"/>
    <w:rsid w:val="006A07C1"/>
    <w:rsid w:val="006A0994"/>
    <w:rsid w:val="006A101E"/>
    <w:rsid w:val="006A1965"/>
    <w:rsid w:val="006A19EF"/>
    <w:rsid w:val="006A1CD0"/>
    <w:rsid w:val="006A2B4A"/>
    <w:rsid w:val="006A43D5"/>
    <w:rsid w:val="006A4620"/>
    <w:rsid w:val="006A46ED"/>
    <w:rsid w:val="006A525B"/>
    <w:rsid w:val="006A5454"/>
    <w:rsid w:val="006A5EDE"/>
    <w:rsid w:val="006A60C3"/>
    <w:rsid w:val="006A6846"/>
    <w:rsid w:val="006A74B6"/>
    <w:rsid w:val="006A7875"/>
    <w:rsid w:val="006B0DC2"/>
    <w:rsid w:val="006B1859"/>
    <w:rsid w:val="006B203E"/>
    <w:rsid w:val="006B3E54"/>
    <w:rsid w:val="006B48CC"/>
    <w:rsid w:val="006B4BC7"/>
    <w:rsid w:val="006B4CBE"/>
    <w:rsid w:val="006B5777"/>
    <w:rsid w:val="006B60C8"/>
    <w:rsid w:val="006C045F"/>
    <w:rsid w:val="006C2412"/>
    <w:rsid w:val="006C4196"/>
    <w:rsid w:val="006C43FC"/>
    <w:rsid w:val="006C4CD5"/>
    <w:rsid w:val="006C5956"/>
    <w:rsid w:val="006C5E10"/>
    <w:rsid w:val="006C63B0"/>
    <w:rsid w:val="006C6AE8"/>
    <w:rsid w:val="006C76A2"/>
    <w:rsid w:val="006C792E"/>
    <w:rsid w:val="006D00F8"/>
    <w:rsid w:val="006D0B56"/>
    <w:rsid w:val="006D116C"/>
    <w:rsid w:val="006D1727"/>
    <w:rsid w:val="006D1751"/>
    <w:rsid w:val="006D17D1"/>
    <w:rsid w:val="006D1960"/>
    <w:rsid w:val="006D3ED2"/>
    <w:rsid w:val="006D4211"/>
    <w:rsid w:val="006D520B"/>
    <w:rsid w:val="006D5D3D"/>
    <w:rsid w:val="006D67B8"/>
    <w:rsid w:val="006D6A77"/>
    <w:rsid w:val="006D6E73"/>
    <w:rsid w:val="006D7212"/>
    <w:rsid w:val="006D76E0"/>
    <w:rsid w:val="006D7B8E"/>
    <w:rsid w:val="006D7D64"/>
    <w:rsid w:val="006E0664"/>
    <w:rsid w:val="006E21AE"/>
    <w:rsid w:val="006E42DA"/>
    <w:rsid w:val="006E4DEC"/>
    <w:rsid w:val="006E4F4E"/>
    <w:rsid w:val="006E511E"/>
    <w:rsid w:val="006E5C5A"/>
    <w:rsid w:val="006E6447"/>
    <w:rsid w:val="006E7C42"/>
    <w:rsid w:val="006E7C79"/>
    <w:rsid w:val="006F105E"/>
    <w:rsid w:val="006F168A"/>
    <w:rsid w:val="006F1DA9"/>
    <w:rsid w:val="006F1EFF"/>
    <w:rsid w:val="006F31DA"/>
    <w:rsid w:val="006F3D5C"/>
    <w:rsid w:val="006F4459"/>
    <w:rsid w:val="006F48E9"/>
    <w:rsid w:val="006F5076"/>
    <w:rsid w:val="006F6009"/>
    <w:rsid w:val="006F738C"/>
    <w:rsid w:val="006F7E5F"/>
    <w:rsid w:val="00700616"/>
    <w:rsid w:val="00700B01"/>
    <w:rsid w:val="00701820"/>
    <w:rsid w:val="00701B20"/>
    <w:rsid w:val="0070321D"/>
    <w:rsid w:val="00704591"/>
    <w:rsid w:val="00704A54"/>
    <w:rsid w:val="00706564"/>
    <w:rsid w:val="00706698"/>
    <w:rsid w:val="007068BA"/>
    <w:rsid w:val="00706EFF"/>
    <w:rsid w:val="0070729E"/>
    <w:rsid w:val="0070741C"/>
    <w:rsid w:val="007078DE"/>
    <w:rsid w:val="007101F5"/>
    <w:rsid w:val="007105A3"/>
    <w:rsid w:val="007105C3"/>
    <w:rsid w:val="00711007"/>
    <w:rsid w:val="007116A4"/>
    <w:rsid w:val="0071171C"/>
    <w:rsid w:val="007119C0"/>
    <w:rsid w:val="00713059"/>
    <w:rsid w:val="007142B2"/>
    <w:rsid w:val="007152DC"/>
    <w:rsid w:val="007153E7"/>
    <w:rsid w:val="00715D01"/>
    <w:rsid w:val="00716217"/>
    <w:rsid w:val="007167DF"/>
    <w:rsid w:val="00716AB1"/>
    <w:rsid w:val="00716E2F"/>
    <w:rsid w:val="00716FF2"/>
    <w:rsid w:val="0072004E"/>
    <w:rsid w:val="00720E10"/>
    <w:rsid w:val="007214F9"/>
    <w:rsid w:val="007215A9"/>
    <w:rsid w:val="00721711"/>
    <w:rsid w:val="00721A74"/>
    <w:rsid w:val="00721B75"/>
    <w:rsid w:val="00721D63"/>
    <w:rsid w:val="007221B3"/>
    <w:rsid w:val="0072258D"/>
    <w:rsid w:val="00724B2B"/>
    <w:rsid w:val="00725631"/>
    <w:rsid w:val="00725874"/>
    <w:rsid w:val="00725A32"/>
    <w:rsid w:val="00726C0D"/>
    <w:rsid w:val="007273A7"/>
    <w:rsid w:val="0072771B"/>
    <w:rsid w:val="00731125"/>
    <w:rsid w:val="00732BDD"/>
    <w:rsid w:val="00732BE7"/>
    <w:rsid w:val="00732C7B"/>
    <w:rsid w:val="007333B1"/>
    <w:rsid w:val="0073344E"/>
    <w:rsid w:val="0073467A"/>
    <w:rsid w:val="00734D2B"/>
    <w:rsid w:val="00736CB6"/>
    <w:rsid w:val="00736DA2"/>
    <w:rsid w:val="00736FF4"/>
    <w:rsid w:val="00737705"/>
    <w:rsid w:val="00737E3F"/>
    <w:rsid w:val="007408D4"/>
    <w:rsid w:val="00741008"/>
    <w:rsid w:val="00741539"/>
    <w:rsid w:val="00741810"/>
    <w:rsid w:val="007420AC"/>
    <w:rsid w:val="00742617"/>
    <w:rsid w:val="0074442F"/>
    <w:rsid w:val="00744C03"/>
    <w:rsid w:val="00746E03"/>
    <w:rsid w:val="0074712C"/>
    <w:rsid w:val="00747C47"/>
    <w:rsid w:val="00747C8B"/>
    <w:rsid w:val="00751E73"/>
    <w:rsid w:val="00752103"/>
    <w:rsid w:val="007533B4"/>
    <w:rsid w:val="007537DE"/>
    <w:rsid w:val="00753A6E"/>
    <w:rsid w:val="00753ED7"/>
    <w:rsid w:val="00753F72"/>
    <w:rsid w:val="007549D5"/>
    <w:rsid w:val="00754C3A"/>
    <w:rsid w:val="00754EC8"/>
    <w:rsid w:val="0075522B"/>
    <w:rsid w:val="007553E1"/>
    <w:rsid w:val="00755C9A"/>
    <w:rsid w:val="00755EDF"/>
    <w:rsid w:val="00755EFD"/>
    <w:rsid w:val="00757606"/>
    <w:rsid w:val="0076080F"/>
    <w:rsid w:val="007611B1"/>
    <w:rsid w:val="00761565"/>
    <w:rsid w:val="007632F1"/>
    <w:rsid w:val="0076456C"/>
    <w:rsid w:val="00764804"/>
    <w:rsid w:val="007648FA"/>
    <w:rsid w:val="00764C22"/>
    <w:rsid w:val="00765630"/>
    <w:rsid w:val="0076633C"/>
    <w:rsid w:val="0076674C"/>
    <w:rsid w:val="00766911"/>
    <w:rsid w:val="00767FDC"/>
    <w:rsid w:val="00770DF5"/>
    <w:rsid w:val="00770E87"/>
    <w:rsid w:val="00772760"/>
    <w:rsid w:val="00772DFB"/>
    <w:rsid w:val="0077374C"/>
    <w:rsid w:val="00775695"/>
    <w:rsid w:val="00776048"/>
    <w:rsid w:val="00777980"/>
    <w:rsid w:val="00777CE4"/>
    <w:rsid w:val="00780180"/>
    <w:rsid w:val="00780499"/>
    <w:rsid w:val="00780716"/>
    <w:rsid w:val="00780EC8"/>
    <w:rsid w:val="00781C86"/>
    <w:rsid w:val="007826F9"/>
    <w:rsid w:val="00782FB0"/>
    <w:rsid w:val="007830B4"/>
    <w:rsid w:val="00783164"/>
    <w:rsid w:val="00783AFA"/>
    <w:rsid w:val="00783E4D"/>
    <w:rsid w:val="0078454A"/>
    <w:rsid w:val="00785427"/>
    <w:rsid w:val="00785FC4"/>
    <w:rsid w:val="00786E81"/>
    <w:rsid w:val="007900F0"/>
    <w:rsid w:val="00790540"/>
    <w:rsid w:val="00790713"/>
    <w:rsid w:val="00791D0E"/>
    <w:rsid w:val="00791D64"/>
    <w:rsid w:val="007940BA"/>
    <w:rsid w:val="0079466B"/>
    <w:rsid w:val="007953E5"/>
    <w:rsid w:val="00796542"/>
    <w:rsid w:val="007968CA"/>
    <w:rsid w:val="007A1849"/>
    <w:rsid w:val="007A1AA0"/>
    <w:rsid w:val="007A2916"/>
    <w:rsid w:val="007A42C5"/>
    <w:rsid w:val="007A43FF"/>
    <w:rsid w:val="007A58E9"/>
    <w:rsid w:val="007A5BFE"/>
    <w:rsid w:val="007B1F30"/>
    <w:rsid w:val="007B23F8"/>
    <w:rsid w:val="007B2792"/>
    <w:rsid w:val="007B3918"/>
    <w:rsid w:val="007B4024"/>
    <w:rsid w:val="007B4E39"/>
    <w:rsid w:val="007B53F4"/>
    <w:rsid w:val="007B5485"/>
    <w:rsid w:val="007B57B3"/>
    <w:rsid w:val="007B5953"/>
    <w:rsid w:val="007B6481"/>
    <w:rsid w:val="007B668F"/>
    <w:rsid w:val="007B68A7"/>
    <w:rsid w:val="007B69CF"/>
    <w:rsid w:val="007C13AF"/>
    <w:rsid w:val="007C14C7"/>
    <w:rsid w:val="007C14E7"/>
    <w:rsid w:val="007C2F00"/>
    <w:rsid w:val="007C3151"/>
    <w:rsid w:val="007C3C1D"/>
    <w:rsid w:val="007C40E2"/>
    <w:rsid w:val="007C412E"/>
    <w:rsid w:val="007C5161"/>
    <w:rsid w:val="007C69E4"/>
    <w:rsid w:val="007C7EBB"/>
    <w:rsid w:val="007D199A"/>
    <w:rsid w:val="007D1BDC"/>
    <w:rsid w:val="007D2C78"/>
    <w:rsid w:val="007D2EBE"/>
    <w:rsid w:val="007D3B25"/>
    <w:rsid w:val="007D53F1"/>
    <w:rsid w:val="007D5633"/>
    <w:rsid w:val="007D5F75"/>
    <w:rsid w:val="007E13CD"/>
    <w:rsid w:val="007E1913"/>
    <w:rsid w:val="007E1C07"/>
    <w:rsid w:val="007E1C85"/>
    <w:rsid w:val="007E269A"/>
    <w:rsid w:val="007E2776"/>
    <w:rsid w:val="007E2C4A"/>
    <w:rsid w:val="007E3868"/>
    <w:rsid w:val="007E4639"/>
    <w:rsid w:val="007E559E"/>
    <w:rsid w:val="007E6A1A"/>
    <w:rsid w:val="007E6E34"/>
    <w:rsid w:val="007F0B66"/>
    <w:rsid w:val="007F0F30"/>
    <w:rsid w:val="007F1B43"/>
    <w:rsid w:val="007F1C61"/>
    <w:rsid w:val="007F2357"/>
    <w:rsid w:val="007F24B6"/>
    <w:rsid w:val="007F7024"/>
    <w:rsid w:val="0080021E"/>
    <w:rsid w:val="00800CC2"/>
    <w:rsid w:val="00801E0A"/>
    <w:rsid w:val="00802358"/>
    <w:rsid w:val="008026A6"/>
    <w:rsid w:val="0080271B"/>
    <w:rsid w:val="008031F0"/>
    <w:rsid w:val="00803D94"/>
    <w:rsid w:val="00804D1C"/>
    <w:rsid w:val="00804EAF"/>
    <w:rsid w:val="00807924"/>
    <w:rsid w:val="00810379"/>
    <w:rsid w:val="008110D9"/>
    <w:rsid w:val="00811BFC"/>
    <w:rsid w:val="008127C1"/>
    <w:rsid w:val="00812F80"/>
    <w:rsid w:val="00813618"/>
    <w:rsid w:val="0081474D"/>
    <w:rsid w:val="00815C98"/>
    <w:rsid w:val="008167DB"/>
    <w:rsid w:val="00821337"/>
    <w:rsid w:val="008229BA"/>
    <w:rsid w:val="00822DEF"/>
    <w:rsid w:val="00822E29"/>
    <w:rsid w:val="00822E40"/>
    <w:rsid w:val="00823143"/>
    <w:rsid w:val="00823B4F"/>
    <w:rsid w:val="00824151"/>
    <w:rsid w:val="00824158"/>
    <w:rsid w:val="00824C63"/>
    <w:rsid w:val="00830263"/>
    <w:rsid w:val="0083286F"/>
    <w:rsid w:val="008336B9"/>
    <w:rsid w:val="008343C3"/>
    <w:rsid w:val="0083484D"/>
    <w:rsid w:val="008364B0"/>
    <w:rsid w:val="00836C43"/>
    <w:rsid w:val="00836FD4"/>
    <w:rsid w:val="0083745B"/>
    <w:rsid w:val="008403AE"/>
    <w:rsid w:val="00840B5A"/>
    <w:rsid w:val="00841826"/>
    <w:rsid w:val="00841AB3"/>
    <w:rsid w:val="0084510B"/>
    <w:rsid w:val="00845390"/>
    <w:rsid w:val="0084601B"/>
    <w:rsid w:val="0084609F"/>
    <w:rsid w:val="00846586"/>
    <w:rsid w:val="008467A3"/>
    <w:rsid w:val="0084724C"/>
    <w:rsid w:val="00847A6D"/>
    <w:rsid w:val="00851AA0"/>
    <w:rsid w:val="00851AEB"/>
    <w:rsid w:val="0085442F"/>
    <w:rsid w:val="008547BB"/>
    <w:rsid w:val="00857D8A"/>
    <w:rsid w:val="008603BB"/>
    <w:rsid w:val="008606F0"/>
    <w:rsid w:val="0086175B"/>
    <w:rsid w:val="0086177A"/>
    <w:rsid w:val="008624DF"/>
    <w:rsid w:val="00862B14"/>
    <w:rsid w:val="00862DFE"/>
    <w:rsid w:val="00865144"/>
    <w:rsid w:val="00865489"/>
    <w:rsid w:val="0086553D"/>
    <w:rsid w:val="00865B80"/>
    <w:rsid w:val="00866A51"/>
    <w:rsid w:val="00866A5D"/>
    <w:rsid w:val="00866E31"/>
    <w:rsid w:val="00867A3B"/>
    <w:rsid w:val="00870113"/>
    <w:rsid w:val="008713D4"/>
    <w:rsid w:val="008722A7"/>
    <w:rsid w:val="00874C35"/>
    <w:rsid w:val="00874FEB"/>
    <w:rsid w:val="00875110"/>
    <w:rsid w:val="008752E0"/>
    <w:rsid w:val="008766B1"/>
    <w:rsid w:val="008802BB"/>
    <w:rsid w:val="00880511"/>
    <w:rsid w:val="008805C4"/>
    <w:rsid w:val="00880E62"/>
    <w:rsid w:val="00881030"/>
    <w:rsid w:val="00881B6F"/>
    <w:rsid w:val="00881CE1"/>
    <w:rsid w:val="00881E02"/>
    <w:rsid w:val="00882499"/>
    <w:rsid w:val="008827FD"/>
    <w:rsid w:val="00882AA2"/>
    <w:rsid w:val="00882AA4"/>
    <w:rsid w:val="00882CB6"/>
    <w:rsid w:val="0088302E"/>
    <w:rsid w:val="00883930"/>
    <w:rsid w:val="00883BD2"/>
    <w:rsid w:val="00883E22"/>
    <w:rsid w:val="0088404D"/>
    <w:rsid w:val="00884568"/>
    <w:rsid w:val="008847C0"/>
    <w:rsid w:val="0088491F"/>
    <w:rsid w:val="00884E43"/>
    <w:rsid w:val="00884FD3"/>
    <w:rsid w:val="00885131"/>
    <w:rsid w:val="008870AD"/>
    <w:rsid w:val="00887EC6"/>
    <w:rsid w:val="0089049A"/>
    <w:rsid w:val="0089084C"/>
    <w:rsid w:val="008920CF"/>
    <w:rsid w:val="00892448"/>
    <w:rsid w:val="00892607"/>
    <w:rsid w:val="008927C7"/>
    <w:rsid w:val="00892A56"/>
    <w:rsid w:val="00892BE1"/>
    <w:rsid w:val="00893409"/>
    <w:rsid w:val="00893933"/>
    <w:rsid w:val="00893D9F"/>
    <w:rsid w:val="0089499B"/>
    <w:rsid w:val="00895B92"/>
    <w:rsid w:val="00896B5F"/>
    <w:rsid w:val="00897122"/>
    <w:rsid w:val="00897ACC"/>
    <w:rsid w:val="00897F16"/>
    <w:rsid w:val="008A01E6"/>
    <w:rsid w:val="008A02D6"/>
    <w:rsid w:val="008A0AB6"/>
    <w:rsid w:val="008A14C4"/>
    <w:rsid w:val="008A19C9"/>
    <w:rsid w:val="008A2124"/>
    <w:rsid w:val="008A2379"/>
    <w:rsid w:val="008A31A6"/>
    <w:rsid w:val="008A340F"/>
    <w:rsid w:val="008A3E31"/>
    <w:rsid w:val="008A4329"/>
    <w:rsid w:val="008A5572"/>
    <w:rsid w:val="008A578E"/>
    <w:rsid w:val="008A58A1"/>
    <w:rsid w:val="008A79F7"/>
    <w:rsid w:val="008B019D"/>
    <w:rsid w:val="008B09F2"/>
    <w:rsid w:val="008B1519"/>
    <w:rsid w:val="008B1BF3"/>
    <w:rsid w:val="008B4451"/>
    <w:rsid w:val="008B4647"/>
    <w:rsid w:val="008B4901"/>
    <w:rsid w:val="008B49FC"/>
    <w:rsid w:val="008B4AE4"/>
    <w:rsid w:val="008B4B15"/>
    <w:rsid w:val="008B53E2"/>
    <w:rsid w:val="008B56D8"/>
    <w:rsid w:val="008B5BF0"/>
    <w:rsid w:val="008B648F"/>
    <w:rsid w:val="008B6D89"/>
    <w:rsid w:val="008B7559"/>
    <w:rsid w:val="008B7BCC"/>
    <w:rsid w:val="008C00AD"/>
    <w:rsid w:val="008C0C80"/>
    <w:rsid w:val="008C2BB0"/>
    <w:rsid w:val="008C4003"/>
    <w:rsid w:val="008C4721"/>
    <w:rsid w:val="008C4DB6"/>
    <w:rsid w:val="008C50C3"/>
    <w:rsid w:val="008C5C5F"/>
    <w:rsid w:val="008C6D65"/>
    <w:rsid w:val="008C7094"/>
    <w:rsid w:val="008C782C"/>
    <w:rsid w:val="008D00F3"/>
    <w:rsid w:val="008D10E4"/>
    <w:rsid w:val="008D1DC4"/>
    <w:rsid w:val="008D2B97"/>
    <w:rsid w:val="008D3C97"/>
    <w:rsid w:val="008D4881"/>
    <w:rsid w:val="008D49A5"/>
    <w:rsid w:val="008D518F"/>
    <w:rsid w:val="008D5F9C"/>
    <w:rsid w:val="008D6C81"/>
    <w:rsid w:val="008D7166"/>
    <w:rsid w:val="008D75A2"/>
    <w:rsid w:val="008E3002"/>
    <w:rsid w:val="008E3502"/>
    <w:rsid w:val="008E4629"/>
    <w:rsid w:val="008E64E0"/>
    <w:rsid w:val="008E6C2E"/>
    <w:rsid w:val="008E6CF0"/>
    <w:rsid w:val="008E6D2B"/>
    <w:rsid w:val="008E7918"/>
    <w:rsid w:val="008F013C"/>
    <w:rsid w:val="008F06CB"/>
    <w:rsid w:val="008F0B78"/>
    <w:rsid w:val="008F1439"/>
    <w:rsid w:val="008F22FE"/>
    <w:rsid w:val="008F3E6E"/>
    <w:rsid w:val="008F4413"/>
    <w:rsid w:val="008F4656"/>
    <w:rsid w:val="008F49E8"/>
    <w:rsid w:val="008F4B7E"/>
    <w:rsid w:val="008F521A"/>
    <w:rsid w:val="008F57D4"/>
    <w:rsid w:val="008F5985"/>
    <w:rsid w:val="008F7051"/>
    <w:rsid w:val="00900FD7"/>
    <w:rsid w:val="0090105C"/>
    <w:rsid w:val="009014DF"/>
    <w:rsid w:val="00901FAE"/>
    <w:rsid w:val="009033A9"/>
    <w:rsid w:val="00903705"/>
    <w:rsid w:val="00903EE9"/>
    <w:rsid w:val="009047BA"/>
    <w:rsid w:val="0090581D"/>
    <w:rsid w:val="00905C7E"/>
    <w:rsid w:val="009067B8"/>
    <w:rsid w:val="00907F8B"/>
    <w:rsid w:val="009109F3"/>
    <w:rsid w:val="00910C37"/>
    <w:rsid w:val="0091157B"/>
    <w:rsid w:val="0091166B"/>
    <w:rsid w:val="009117B0"/>
    <w:rsid w:val="00911C91"/>
    <w:rsid w:val="0091268C"/>
    <w:rsid w:val="00912FA1"/>
    <w:rsid w:val="0091425C"/>
    <w:rsid w:val="0091439C"/>
    <w:rsid w:val="00914DDB"/>
    <w:rsid w:val="009156BA"/>
    <w:rsid w:val="00915843"/>
    <w:rsid w:val="0091630C"/>
    <w:rsid w:val="00916578"/>
    <w:rsid w:val="00917146"/>
    <w:rsid w:val="009174C5"/>
    <w:rsid w:val="009174E8"/>
    <w:rsid w:val="00917899"/>
    <w:rsid w:val="00920360"/>
    <w:rsid w:val="0092050A"/>
    <w:rsid w:val="00920572"/>
    <w:rsid w:val="00920BF2"/>
    <w:rsid w:val="009222D2"/>
    <w:rsid w:val="0092237F"/>
    <w:rsid w:val="00922E9A"/>
    <w:rsid w:val="00923DE5"/>
    <w:rsid w:val="00923FD5"/>
    <w:rsid w:val="009245E7"/>
    <w:rsid w:val="009246FE"/>
    <w:rsid w:val="00924CE5"/>
    <w:rsid w:val="009251F2"/>
    <w:rsid w:val="009252C8"/>
    <w:rsid w:val="00926F3E"/>
    <w:rsid w:val="00927436"/>
    <w:rsid w:val="009304EE"/>
    <w:rsid w:val="0093158F"/>
    <w:rsid w:val="0093162B"/>
    <w:rsid w:val="00931647"/>
    <w:rsid w:val="009316BF"/>
    <w:rsid w:val="00933BDC"/>
    <w:rsid w:val="00934324"/>
    <w:rsid w:val="009349A9"/>
    <w:rsid w:val="00934A05"/>
    <w:rsid w:val="00936A5F"/>
    <w:rsid w:val="00936C52"/>
    <w:rsid w:val="00936D4C"/>
    <w:rsid w:val="00940D0A"/>
    <w:rsid w:val="0094128D"/>
    <w:rsid w:val="009412AD"/>
    <w:rsid w:val="00941E8D"/>
    <w:rsid w:val="009428B8"/>
    <w:rsid w:val="00942C1D"/>
    <w:rsid w:val="00942C5E"/>
    <w:rsid w:val="0094330C"/>
    <w:rsid w:val="00944233"/>
    <w:rsid w:val="0094501F"/>
    <w:rsid w:val="00945912"/>
    <w:rsid w:val="00946CBE"/>
    <w:rsid w:val="00947320"/>
    <w:rsid w:val="00951A8B"/>
    <w:rsid w:val="00951B37"/>
    <w:rsid w:val="00951CB7"/>
    <w:rsid w:val="00952702"/>
    <w:rsid w:val="009529FE"/>
    <w:rsid w:val="0095382F"/>
    <w:rsid w:val="009540C1"/>
    <w:rsid w:val="0095489B"/>
    <w:rsid w:val="009558BC"/>
    <w:rsid w:val="00955D53"/>
    <w:rsid w:val="0095624D"/>
    <w:rsid w:val="009576B9"/>
    <w:rsid w:val="009578F2"/>
    <w:rsid w:val="00961CFA"/>
    <w:rsid w:val="009625E6"/>
    <w:rsid w:val="009629DF"/>
    <w:rsid w:val="0096441E"/>
    <w:rsid w:val="00964AE2"/>
    <w:rsid w:val="00966C32"/>
    <w:rsid w:val="00966FB9"/>
    <w:rsid w:val="009671CD"/>
    <w:rsid w:val="00970848"/>
    <w:rsid w:val="0097169B"/>
    <w:rsid w:val="00971B61"/>
    <w:rsid w:val="00973960"/>
    <w:rsid w:val="009751A9"/>
    <w:rsid w:val="00977198"/>
    <w:rsid w:val="009771F6"/>
    <w:rsid w:val="0098028C"/>
    <w:rsid w:val="00980416"/>
    <w:rsid w:val="00980682"/>
    <w:rsid w:val="00980930"/>
    <w:rsid w:val="00980F9C"/>
    <w:rsid w:val="00981930"/>
    <w:rsid w:val="00982D35"/>
    <w:rsid w:val="00984B75"/>
    <w:rsid w:val="00984C98"/>
    <w:rsid w:val="009851DE"/>
    <w:rsid w:val="0098632B"/>
    <w:rsid w:val="0098669C"/>
    <w:rsid w:val="0098744B"/>
    <w:rsid w:val="009900D0"/>
    <w:rsid w:val="009910A6"/>
    <w:rsid w:val="0099191B"/>
    <w:rsid w:val="00991D99"/>
    <w:rsid w:val="00994A6C"/>
    <w:rsid w:val="00994AA4"/>
    <w:rsid w:val="009964AA"/>
    <w:rsid w:val="00996607"/>
    <w:rsid w:val="00997BFB"/>
    <w:rsid w:val="009A01AE"/>
    <w:rsid w:val="009A01B0"/>
    <w:rsid w:val="009A0678"/>
    <w:rsid w:val="009A1346"/>
    <w:rsid w:val="009A1FA8"/>
    <w:rsid w:val="009A39C2"/>
    <w:rsid w:val="009A48E6"/>
    <w:rsid w:val="009A4D4B"/>
    <w:rsid w:val="009A4EAD"/>
    <w:rsid w:val="009A5521"/>
    <w:rsid w:val="009A598A"/>
    <w:rsid w:val="009A5B29"/>
    <w:rsid w:val="009A5C5C"/>
    <w:rsid w:val="009A6057"/>
    <w:rsid w:val="009A7348"/>
    <w:rsid w:val="009A796C"/>
    <w:rsid w:val="009B116D"/>
    <w:rsid w:val="009B2CFB"/>
    <w:rsid w:val="009B2D0B"/>
    <w:rsid w:val="009B30F3"/>
    <w:rsid w:val="009B32B0"/>
    <w:rsid w:val="009B3A3A"/>
    <w:rsid w:val="009B4057"/>
    <w:rsid w:val="009B462C"/>
    <w:rsid w:val="009B5B90"/>
    <w:rsid w:val="009B78EA"/>
    <w:rsid w:val="009B7BE7"/>
    <w:rsid w:val="009C15F3"/>
    <w:rsid w:val="009C3312"/>
    <w:rsid w:val="009C3689"/>
    <w:rsid w:val="009C40CC"/>
    <w:rsid w:val="009C4AFA"/>
    <w:rsid w:val="009C4DE4"/>
    <w:rsid w:val="009C4F8E"/>
    <w:rsid w:val="009C5067"/>
    <w:rsid w:val="009C5193"/>
    <w:rsid w:val="009C5A22"/>
    <w:rsid w:val="009C76F9"/>
    <w:rsid w:val="009C79F2"/>
    <w:rsid w:val="009C7CCA"/>
    <w:rsid w:val="009D415D"/>
    <w:rsid w:val="009D4EA6"/>
    <w:rsid w:val="009D6A6E"/>
    <w:rsid w:val="009E00CF"/>
    <w:rsid w:val="009E07C2"/>
    <w:rsid w:val="009E0C3C"/>
    <w:rsid w:val="009E0E52"/>
    <w:rsid w:val="009E33A7"/>
    <w:rsid w:val="009E35B0"/>
    <w:rsid w:val="009E4931"/>
    <w:rsid w:val="009E5819"/>
    <w:rsid w:val="009E69B6"/>
    <w:rsid w:val="009E7050"/>
    <w:rsid w:val="009E7B22"/>
    <w:rsid w:val="009E7F2C"/>
    <w:rsid w:val="009F02F2"/>
    <w:rsid w:val="009F2228"/>
    <w:rsid w:val="009F22E3"/>
    <w:rsid w:val="009F29DD"/>
    <w:rsid w:val="009F320F"/>
    <w:rsid w:val="009F39BA"/>
    <w:rsid w:val="009F6265"/>
    <w:rsid w:val="009F64C6"/>
    <w:rsid w:val="009F72F9"/>
    <w:rsid w:val="00A00205"/>
    <w:rsid w:val="00A00AF0"/>
    <w:rsid w:val="00A00BFD"/>
    <w:rsid w:val="00A01BFC"/>
    <w:rsid w:val="00A021E2"/>
    <w:rsid w:val="00A023B1"/>
    <w:rsid w:val="00A0348F"/>
    <w:rsid w:val="00A04B2D"/>
    <w:rsid w:val="00A04C58"/>
    <w:rsid w:val="00A050C8"/>
    <w:rsid w:val="00A0523B"/>
    <w:rsid w:val="00A0546E"/>
    <w:rsid w:val="00A1237C"/>
    <w:rsid w:val="00A12544"/>
    <w:rsid w:val="00A12BFF"/>
    <w:rsid w:val="00A13AD4"/>
    <w:rsid w:val="00A14337"/>
    <w:rsid w:val="00A14806"/>
    <w:rsid w:val="00A14B5A"/>
    <w:rsid w:val="00A14B96"/>
    <w:rsid w:val="00A173BB"/>
    <w:rsid w:val="00A179D0"/>
    <w:rsid w:val="00A2007B"/>
    <w:rsid w:val="00A20379"/>
    <w:rsid w:val="00A20828"/>
    <w:rsid w:val="00A211AF"/>
    <w:rsid w:val="00A21ACD"/>
    <w:rsid w:val="00A23954"/>
    <w:rsid w:val="00A240B5"/>
    <w:rsid w:val="00A2434E"/>
    <w:rsid w:val="00A25A5D"/>
    <w:rsid w:val="00A2691E"/>
    <w:rsid w:val="00A2712D"/>
    <w:rsid w:val="00A276D9"/>
    <w:rsid w:val="00A317B5"/>
    <w:rsid w:val="00A34048"/>
    <w:rsid w:val="00A3442C"/>
    <w:rsid w:val="00A3446F"/>
    <w:rsid w:val="00A35434"/>
    <w:rsid w:val="00A3567F"/>
    <w:rsid w:val="00A367CB"/>
    <w:rsid w:val="00A37698"/>
    <w:rsid w:val="00A40379"/>
    <w:rsid w:val="00A40E78"/>
    <w:rsid w:val="00A41ED3"/>
    <w:rsid w:val="00A42C7B"/>
    <w:rsid w:val="00A43420"/>
    <w:rsid w:val="00A450F0"/>
    <w:rsid w:val="00A4595E"/>
    <w:rsid w:val="00A4695C"/>
    <w:rsid w:val="00A46C4E"/>
    <w:rsid w:val="00A51A1B"/>
    <w:rsid w:val="00A52037"/>
    <w:rsid w:val="00A53137"/>
    <w:rsid w:val="00A54CB3"/>
    <w:rsid w:val="00A55404"/>
    <w:rsid w:val="00A55949"/>
    <w:rsid w:val="00A560C6"/>
    <w:rsid w:val="00A565F9"/>
    <w:rsid w:val="00A56AEC"/>
    <w:rsid w:val="00A57266"/>
    <w:rsid w:val="00A572D5"/>
    <w:rsid w:val="00A57AEE"/>
    <w:rsid w:val="00A60BD2"/>
    <w:rsid w:val="00A610DC"/>
    <w:rsid w:val="00A6127D"/>
    <w:rsid w:val="00A61312"/>
    <w:rsid w:val="00A61AF1"/>
    <w:rsid w:val="00A61DA1"/>
    <w:rsid w:val="00A62024"/>
    <w:rsid w:val="00A65E4F"/>
    <w:rsid w:val="00A6608E"/>
    <w:rsid w:val="00A67A0D"/>
    <w:rsid w:val="00A700DC"/>
    <w:rsid w:val="00A71E50"/>
    <w:rsid w:val="00A725ED"/>
    <w:rsid w:val="00A72FE3"/>
    <w:rsid w:val="00A73119"/>
    <w:rsid w:val="00A737D2"/>
    <w:rsid w:val="00A7380C"/>
    <w:rsid w:val="00A74044"/>
    <w:rsid w:val="00A7466F"/>
    <w:rsid w:val="00A74766"/>
    <w:rsid w:val="00A74F34"/>
    <w:rsid w:val="00A754AC"/>
    <w:rsid w:val="00A75B17"/>
    <w:rsid w:val="00A7605F"/>
    <w:rsid w:val="00A7747E"/>
    <w:rsid w:val="00A77766"/>
    <w:rsid w:val="00A77A09"/>
    <w:rsid w:val="00A77CF4"/>
    <w:rsid w:val="00A80062"/>
    <w:rsid w:val="00A8037B"/>
    <w:rsid w:val="00A81C62"/>
    <w:rsid w:val="00A81D82"/>
    <w:rsid w:val="00A82271"/>
    <w:rsid w:val="00A82A11"/>
    <w:rsid w:val="00A82AA5"/>
    <w:rsid w:val="00A83B3E"/>
    <w:rsid w:val="00A840E6"/>
    <w:rsid w:val="00A846DE"/>
    <w:rsid w:val="00A854C9"/>
    <w:rsid w:val="00A87C10"/>
    <w:rsid w:val="00A87EE7"/>
    <w:rsid w:val="00A90559"/>
    <w:rsid w:val="00A9118F"/>
    <w:rsid w:val="00A91A2F"/>
    <w:rsid w:val="00A92B30"/>
    <w:rsid w:val="00A93E33"/>
    <w:rsid w:val="00A946C1"/>
    <w:rsid w:val="00A94871"/>
    <w:rsid w:val="00A95406"/>
    <w:rsid w:val="00A9543B"/>
    <w:rsid w:val="00A95947"/>
    <w:rsid w:val="00A977F5"/>
    <w:rsid w:val="00AA1639"/>
    <w:rsid w:val="00AA203C"/>
    <w:rsid w:val="00AA2102"/>
    <w:rsid w:val="00AA2B08"/>
    <w:rsid w:val="00AA2E00"/>
    <w:rsid w:val="00AA3C21"/>
    <w:rsid w:val="00AA3D1E"/>
    <w:rsid w:val="00AA43EB"/>
    <w:rsid w:val="00AA4606"/>
    <w:rsid w:val="00AA4B5D"/>
    <w:rsid w:val="00AA5A0A"/>
    <w:rsid w:val="00AA5C47"/>
    <w:rsid w:val="00AA5F9E"/>
    <w:rsid w:val="00AA6392"/>
    <w:rsid w:val="00AA66B8"/>
    <w:rsid w:val="00AA6BAE"/>
    <w:rsid w:val="00AA6BF4"/>
    <w:rsid w:val="00AA707F"/>
    <w:rsid w:val="00AA7E21"/>
    <w:rsid w:val="00AB1D46"/>
    <w:rsid w:val="00AB27E5"/>
    <w:rsid w:val="00AB2DBE"/>
    <w:rsid w:val="00AB3129"/>
    <w:rsid w:val="00AB4D67"/>
    <w:rsid w:val="00AB647F"/>
    <w:rsid w:val="00AB6934"/>
    <w:rsid w:val="00AB6970"/>
    <w:rsid w:val="00AB7205"/>
    <w:rsid w:val="00AB7BDB"/>
    <w:rsid w:val="00AC1939"/>
    <w:rsid w:val="00AC19DB"/>
    <w:rsid w:val="00AC1F9C"/>
    <w:rsid w:val="00AC2B9E"/>
    <w:rsid w:val="00AC3505"/>
    <w:rsid w:val="00AC3C2C"/>
    <w:rsid w:val="00AC3E16"/>
    <w:rsid w:val="00AC4557"/>
    <w:rsid w:val="00AC4E26"/>
    <w:rsid w:val="00AC6EBF"/>
    <w:rsid w:val="00AC7C05"/>
    <w:rsid w:val="00AC7EBE"/>
    <w:rsid w:val="00AD05AB"/>
    <w:rsid w:val="00AD167C"/>
    <w:rsid w:val="00AD17C7"/>
    <w:rsid w:val="00AD1C2A"/>
    <w:rsid w:val="00AD2A7E"/>
    <w:rsid w:val="00AD387B"/>
    <w:rsid w:val="00AD3D5B"/>
    <w:rsid w:val="00AD4041"/>
    <w:rsid w:val="00AD5643"/>
    <w:rsid w:val="00AD5C4C"/>
    <w:rsid w:val="00AD5DAE"/>
    <w:rsid w:val="00AD7391"/>
    <w:rsid w:val="00AD79D8"/>
    <w:rsid w:val="00AE04F6"/>
    <w:rsid w:val="00AE0AC3"/>
    <w:rsid w:val="00AE1156"/>
    <w:rsid w:val="00AE1177"/>
    <w:rsid w:val="00AE1334"/>
    <w:rsid w:val="00AE14E3"/>
    <w:rsid w:val="00AE1681"/>
    <w:rsid w:val="00AE1AA5"/>
    <w:rsid w:val="00AE1F42"/>
    <w:rsid w:val="00AE1F53"/>
    <w:rsid w:val="00AE2467"/>
    <w:rsid w:val="00AE302B"/>
    <w:rsid w:val="00AE365E"/>
    <w:rsid w:val="00AE43A0"/>
    <w:rsid w:val="00AE5DAF"/>
    <w:rsid w:val="00AE6339"/>
    <w:rsid w:val="00AE6B55"/>
    <w:rsid w:val="00AF0549"/>
    <w:rsid w:val="00AF10A1"/>
    <w:rsid w:val="00AF1716"/>
    <w:rsid w:val="00AF1E09"/>
    <w:rsid w:val="00AF1E48"/>
    <w:rsid w:val="00AF2E63"/>
    <w:rsid w:val="00AF2F1D"/>
    <w:rsid w:val="00AF2F34"/>
    <w:rsid w:val="00AF3852"/>
    <w:rsid w:val="00AF422A"/>
    <w:rsid w:val="00AF4558"/>
    <w:rsid w:val="00AF46ED"/>
    <w:rsid w:val="00AF4E70"/>
    <w:rsid w:val="00AF50F8"/>
    <w:rsid w:val="00AF5406"/>
    <w:rsid w:val="00AF573B"/>
    <w:rsid w:val="00AF5BE3"/>
    <w:rsid w:val="00AF5C3A"/>
    <w:rsid w:val="00B0131E"/>
    <w:rsid w:val="00B015FC"/>
    <w:rsid w:val="00B0182C"/>
    <w:rsid w:val="00B0248D"/>
    <w:rsid w:val="00B039BE"/>
    <w:rsid w:val="00B041B9"/>
    <w:rsid w:val="00B06DFA"/>
    <w:rsid w:val="00B0705C"/>
    <w:rsid w:val="00B07593"/>
    <w:rsid w:val="00B075A8"/>
    <w:rsid w:val="00B07DAB"/>
    <w:rsid w:val="00B07E4B"/>
    <w:rsid w:val="00B07FB0"/>
    <w:rsid w:val="00B07FE4"/>
    <w:rsid w:val="00B12C0B"/>
    <w:rsid w:val="00B13B04"/>
    <w:rsid w:val="00B14EA2"/>
    <w:rsid w:val="00B152F3"/>
    <w:rsid w:val="00B16419"/>
    <w:rsid w:val="00B16BE5"/>
    <w:rsid w:val="00B17F21"/>
    <w:rsid w:val="00B2090F"/>
    <w:rsid w:val="00B2321E"/>
    <w:rsid w:val="00B23532"/>
    <w:rsid w:val="00B23A5E"/>
    <w:rsid w:val="00B23FCF"/>
    <w:rsid w:val="00B24231"/>
    <w:rsid w:val="00B257BA"/>
    <w:rsid w:val="00B259DF"/>
    <w:rsid w:val="00B261FF"/>
    <w:rsid w:val="00B264EE"/>
    <w:rsid w:val="00B26792"/>
    <w:rsid w:val="00B26FEC"/>
    <w:rsid w:val="00B30574"/>
    <w:rsid w:val="00B313B7"/>
    <w:rsid w:val="00B3179C"/>
    <w:rsid w:val="00B32B0D"/>
    <w:rsid w:val="00B33603"/>
    <w:rsid w:val="00B33F9E"/>
    <w:rsid w:val="00B34A2F"/>
    <w:rsid w:val="00B34E6A"/>
    <w:rsid w:val="00B351A0"/>
    <w:rsid w:val="00B35346"/>
    <w:rsid w:val="00B35FA9"/>
    <w:rsid w:val="00B36AF4"/>
    <w:rsid w:val="00B3701A"/>
    <w:rsid w:val="00B41002"/>
    <w:rsid w:val="00B4157F"/>
    <w:rsid w:val="00B44B1F"/>
    <w:rsid w:val="00B44B26"/>
    <w:rsid w:val="00B452A4"/>
    <w:rsid w:val="00B452B8"/>
    <w:rsid w:val="00B4666B"/>
    <w:rsid w:val="00B46D84"/>
    <w:rsid w:val="00B47454"/>
    <w:rsid w:val="00B5001B"/>
    <w:rsid w:val="00B510CB"/>
    <w:rsid w:val="00B516B2"/>
    <w:rsid w:val="00B51AA0"/>
    <w:rsid w:val="00B51B9F"/>
    <w:rsid w:val="00B522E2"/>
    <w:rsid w:val="00B527B3"/>
    <w:rsid w:val="00B52A7B"/>
    <w:rsid w:val="00B52D27"/>
    <w:rsid w:val="00B53100"/>
    <w:rsid w:val="00B53AF6"/>
    <w:rsid w:val="00B5408E"/>
    <w:rsid w:val="00B54852"/>
    <w:rsid w:val="00B5577A"/>
    <w:rsid w:val="00B55CB3"/>
    <w:rsid w:val="00B56341"/>
    <w:rsid w:val="00B56370"/>
    <w:rsid w:val="00B566EF"/>
    <w:rsid w:val="00B56950"/>
    <w:rsid w:val="00B57758"/>
    <w:rsid w:val="00B57767"/>
    <w:rsid w:val="00B60356"/>
    <w:rsid w:val="00B60C6C"/>
    <w:rsid w:val="00B61136"/>
    <w:rsid w:val="00B6174E"/>
    <w:rsid w:val="00B61873"/>
    <w:rsid w:val="00B62E2D"/>
    <w:rsid w:val="00B64141"/>
    <w:rsid w:val="00B64E72"/>
    <w:rsid w:val="00B65516"/>
    <w:rsid w:val="00B66CE3"/>
    <w:rsid w:val="00B70A85"/>
    <w:rsid w:val="00B71AB4"/>
    <w:rsid w:val="00B74080"/>
    <w:rsid w:val="00B75C61"/>
    <w:rsid w:val="00B76687"/>
    <w:rsid w:val="00B76A27"/>
    <w:rsid w:val="00B77658"/>
    <w:rsid w:val="00B77704"/>
    <w:rsid w:val="00B77913"/>
    <w:rsid w:val="00B80599"/>
    <w:rsid w:val="00B81264"/>
    <w:rsid w:val="00B81D04"/>
    <w:rsid w:val="00B824FB"/>
    <w:rsid w:val="00B8256D"/>
    <w:rsid w:val="00B82646"/>
    <w:rsid w:val="00B83429"/>
    <w:rsid w:val="00B84A8B"/>
    <w:rsid w:val="00B84FB5"/>
    <w:rsid w:val="00B85DF8"/>
    <w:rsid w:val="00B86339"/>
    <w:rsid w:val="00B8645F"/>
    <w:rsid w:val="00B8668B"/>
    <w:rsid w:val="00B8686B"/>
    <w:rsid w:val="00B871E3"/>
    <w:rsid w:val="00B87E03"/>
    <w:rsid w:val="00B87F27"/>
    <w:rsid w:val="00B90095"/>
    <w:rsid w:val="00B9011B"/>
    <w:rsid w:val="00B90197"/>
    <w:rsid w:val="00B902DA"/>
    <w:rsid w:val="00B9035D"/>
    <w:rsid w:val="00B906A8"/>
    <w:rsid w:val="00B91C61"/>
    <w:rsid w:val="00B91D7A"/>
    <w:rsid w:val="00B93561"/>
    <w:rsid w:val="00B93747"/>
    <w:rsid w:val="00B93813"/>
    <w:rsid w:val="00B93B98"/>
    <w:rsid w:val="00B94174"/>
    <w:rsid w:val="00B94D61"/>
    <w:rsid w:val="00B95044"/>
    <w:rsid w:val="00B95B47"/>
    <w:rsid w:val="00B96933"/>
    <w:rsid w:val="00B97359"/>
    <w:rsid w:val="00B97A8F"/>
    <w:rsid w:val="00BA0082"/>
    <w:rsid w:val="00BA1236"/>
    <w:rsid w:val="00BA14B9"/>
    <w:rsid w:val="00BA1E44"/>
    <w:rsid w:val="00BA2A33"/>
    <w:rsid w:val="00BA355B"/>
    <w:rsid w:val="00BA3604"/>
    <w:rsid w:val="00BA4557"/>
    <w:rsid w:val="00BA4E58"/>
    <w:rsid w:val="00BA6B4A"/>
    <w:rsid w:val="00BA6F08"/>
    <w:rsid w:val="00BA7074"/>
    <w:rsid w:val="00BA72FB"/>
    <w:rsid w:val="00BB0C40"/>
    <w:rsid w:val="00BB1E35"/>
    <w:rsid w:val="00BB349C"/>
    <w:rsid w:val="00BB39A2"/>
    <w:rsid w:val="00BB3E7B"/>
    <w:rsid w:val="00BB6627"/>
    <w:rsid w:val="00BB7829"/>
    <w:rsid w:val="00BC03C2"/>
    <w:rsid w:val="00BC087B"/>
    <w:rsid w:val="00BC097E"/>
    <w:rsid w:val="00BC11B4"/>
    <w:rsid w:val="00BC23EA"/>
    <w:rsid w:val="00BC2457"/>
    <w:rsid w:val="00BC2D73"/>
    <w:rsid w:val="00BC32AC"/>
    <w:rsid w:val="00BC4399"/>
    <w:rsid w:val="00BC43F0"/>
    <w:rsid w:val="00BC471B"/>
    <w:rsid w:val="00BC4BF4"/>
    <w:rsid w:val="00BC4CB2"/>
    <w:rsid w:val="00BC4EF5"/>
    <w:rsid w:val="00BC568C"/>
    <w:rsid w:val="00BC5F5B"/>
    <w:rsid w:val="00BC664F"/>
    <w:rsid w:val="00BC7146"/>
    <w:rsid w:val="00BC7AC5"/>
    <w:rsid w:val="00BD06EA"/>
    <w:rsid w:val="00BD10DA"/>
    <w:rsid w:val="00BD1457"/>
    <w:rsid w:val="00BD1ACB"/>
    <w:rsid w:val="00BD1D4F"/>
    <w:rsid w:val="00BD233E"/>
    <w:rsid w:val="00BD2B97"/>
    <w:rsid w:val="00BD2EFC"/>
    <w:rsid w:val="00BD309C"/>
    <w:rsid w:val="00BD30B6"/>
    <w:rsid w:val="00BD326A"/>
    <w:rsid w:val="00BD366B"/>
    <w:rsid w:val="00BD375C"/>
    <w:rsid w:val="00BD399E"/>
    <w:rsid w:val="00BD3F69"/>
    <w:rsid w:val="00BD456E"/>
    <w:rsid w:val="00BD6EAE"/>
    <w:rsid w:val="00BD7EDB"/>
    <w:rsid w:val="00BE0756"/>
    <w:rsid w:val="00BE16E6"/>
    <w:rsid w:val="00BE1AE4"/>
    <w:rsid w:val="00BE1EFA"/>
    <w:rsid w:val="00BE2AD9"/>
    <w:rsid w:val="00BE2E0D"/>
    <w:rsid w:val="00BE3EAA"/>
    <w:rsid w:val="00BE3ECC"/>
    <w:rsid w:val="00BE4A69"/>
    <w:rsid w:val="00BE5695"/>
    <w:rsid w:val="00BE5DE0"/>
    <w:rsid w:val="00BE6DBB"/>
    <w:rsid w:val="00BE72BC"/>
    <w:rsid w:val="00BE75BE"/>
    <w:rsid w:val="00BE76CE"/>
    <w:rsid w:val="00BE7957"/>
    <w:rsid w:val="00BF024C"/>
    <w:rsid w:val="00BF09DA"/>
    <w:rsid w:val="00BF2252"/>
    <w:rsid w:val="00BF27FE"/>
    <w:rsid w:val="00BF2D79"/>
    <w:rsid w:val="00BF5305"/>
    <w:rsid w:val="00BF57D6"/>
    <w:rsid w:val="00BF6534"/>
    <w:rsid w:val="00C0069E"/>
    <w:rsid w:val="00C00A92"/>
    <w:rsid w:val="00C00E7B"/>
    <w:rsid w:val="00C01940"/>
    <w:rsid w:val="00C0227B"/>
    <w:rsid w:val="00C02BF7"/>
    <w:rsid w:val="00C0300E"/>
    <w:rsid w:val="00C03974"/>
    <w:rsid w:val="00C040D8"/>
    <w:rsid w:val="00C041CF"/>
    <w:rsid w:val="00C043B3"/>
    <w:rsid w:val="00C04683"/>
    <w:rsid w:val="00C05057"/>
    <w:rsid w:val="00C05C87"/>
    <w:rsid w:val="00C06AD0"/>
    <w:rsid w:val="00C06EF8"/>
    <w:rsid w:val="00C0721A"/>
    <w:rsid w:val="00C072FB"/>
    <w:rsid w:val="00C078D4"/>
    <w:rsid w:val="00C079AB"/>
    <w:rsid w:val="00C10653"/>
    <w:rsid w:val="00C10671"/>
    <w:rsid w:val="00C10E61"/>
    <w:rsid w:val="00C10FCA"/>
    <w:rsid w:val="00C11135"/>
    <w:rsid w:val="00C12819"/>
    <w:rsid w:val="00C133F6"/>
    <w:rsid w:val="00C1380B"/>
    <w:rsid w:val="00C1458F"/>
    <w:rsid w:val="00C14787"/>
    <w:rsid w:val="00C15509"/>
    <w:rsid w:val="00C1568C"/>
    <w:rsid w:val="00C1596D"/>
    <w:rsid w:val="00C15B8D"/>
    <w:rsid w:val="00C16C2B"/>
    <w:rsid w:val="00C17010"/>
    <w:rsid w:val="00C1766C"/>
    <w:rsid w:val="00C17751"/>
    <w:rsid w:val="00C20169"/>
    <w:rsid w:val="00C20562"/>
    <w:rsid w:val="00C20F21"/>
    <w:rsid w:val="00C215C3"/>
    <w:rsid w:val="00C21DE9"/>
    <w:rsid w:val="00C23A96"/>
    <w:rsid w:val="00C23B63"/>
    <w:rsid w:val="00C2440C"/>
    <w:rsid w:val="00C249C6"/>
    <w:rsid w:val="00C24B4B"/>
    <w:rsid w:val="00C250AE"/>
    <w:rsid w:val="00C25AA2"/>
    <w:rsid w:val="00C30207"/>
    <w:rsid w:val="00C31E27"/>
    <w:rsid w:val="00C32230"/>
    <w:rsid w:val="00C32790"/>
    <w:rsid w:val="00C32884"/>
    <w:rsid w:val="00C32CC1"/>
    <w:rsid w:val="00C33328"/>
    <w:rsid w:val="00C3438E"/>
    <w:rsid w:val="00C35A13"/>
    <w:rsid w:val="00C35BD5"/>
    <w:rsid w:val="00C36A6F"/>
    <w:rsid w:val="00C37035"/>
    <w:rsid w:val="00C375E5"/>
    <w:rsid w:val="00C4078C"/>
    <w:rsid w:val="00C4122F"/>
    <w:rsid w:val="00C412C2"/>
    <w:rsid w:val="00C42544"/>
    <w:rsid w:val="00C426EC"/>
    <w:rsid w:val="00C42870"/>
    <w:rsid w:val="00C4320D"/>
    <w:rsid w:val="00C4363B"/>
    <w:rsid w:val="00C43F5D"/>
    <w:rsid w:val="00C4416D"/>
    <w:rsid w:val="00C4504F"/>
    <w:rsid w:val="00C4517B"/>
    <w:rsid w:val="00C458D0"/>
    <w:rsid w:val="00C46C6D"/>
    <w:rsid w:val="00C4709F"/>
    <w:rsid w:val="00C47E10"/>
    <w:rsid w:val="00C47EE2"/>
    <w:rsid w:val="00C51009"/>
    <w:rsid w:val="00C51BEC"/>
    <w:rsid w:val="00C5232B"/>
    <w:rsid w:val="00C529A2"/>
    <w:rsid w:val="00C53B22"/>
    <w:rsid w:val="00C54517"/>
    <w:rsid w:val="00C57A85"/>
    <w:rsid w:val="00C57E3C"/>
    <w:rsid w:val="00C626A3"/>
    <w:rsid w:val="00C627F9"/>
    <w:rsid w:val="00C6483C"/>
    <w:rsid w:val="00C64AE9"/>
    <w:rsid w:val="00C66472"/>
    <w:rsid w:val="00C702A9"/>
    <w:rsid w:val="00C704B6"/>
    <w:rsid w:val="00C70CFF"/>
    <w:rsid w:val="00C717AD"/>
    <w:rsid w:val="00C718FE"/>
    <w:rsid w:val="00C723EF"/>
    <w:rsid w:val="00C72C62"/>
    <w:rsid w:val="00C73275"/>
    <w:rsid w:val="00C73AC1"/>
    <w:rsid w:val="00C76129"/>
    <w:rsid w:val="00C775F8"/>
    <w:rsid w:val="00C8074C"/>
    <w:rsid w:val="00C811C4"/>
    <w:rsid w:val="00C81D6B"/>
    <w:rsid w:val="00C82A9B"/>
    <w:rsid w:val="00C82F0A"/>
    <w:rsid w:val="00C8307D"/>
    <w:rsid w:val="00C832EA"/>
    <w:rsid w:val="00C835A9"/>
    <w:rsid w:val="00C835C6"/>
    <w:rsid w:val="00C83882"/>
    <w:rsid w:val="00C84EB0"/>
    <w:rsid w:val="00C85105"/>
    <w:rsid w:val="00C8534A"/>
    <w:rsid w:val="00C8546C"/>
    <w:rsid w:val="00C85A7E"/>
    <w:rsid w:val="00C866A7"/>
    <w:rsid w:val="00C869D2"/>
    <w:rsid w:val="00C86CEC"/>
    <w:rsid w:val="00C8773D"/>
    <w:rsid w:val="00C87ABB"/>
    <w:rsid w:val="00C91831"/>
    <w:rsid w:val="00C91913"/>
    <w:rsid w:val="00C92177"/>
    <w:rsid w:val="00C928B7"/>
    <w:rsid w:val="00C9326C"/>
    <w:rsid w:val="00C940FB"/>
    <w:rsid w:val="00C953DF"/>
    <w:rsid w:val="00C963E6"/>
    <w:rsid w:val="00C972BC"/>
    <w:rsid w:val="00CA0E11"/>
    <w:rsid w:val="00CA0E4A"/>
    <w:rsid w:val="00CA0EAE"/>
    <w:rsid w:val="00CA1B90"/>
    <w:rsid w:val="00CA309F"/>
    <w:rsid w:val="00CA40A1"/>
    <w:rsid w:val="00CA4251"/>
    <w:rsid w:val="00CA4AF7"/>
    <w:rsid w:val="00CA64AC"/>
    <w:rsid w:val="00CA77B2"/>
    <w:rsid w:val="00CB0666"/>
    <w:rsid w:val="00CB0A44"/>
    <w:rsid w:val="00CB0BB0"/>
    <w:rsid w:val="00CB1E0B"/>
    <w:rsid w:val="00CB1F27"/>
    <w:rsid w:val="00CB4255"/>
    <w:rsid w:val="00CB5719"/>
    <w:rsid w:val="00CB5D43"/>
    <w:rsid w:val="00CB7257"/>
    <w:rsid w:val="00CB7F6F"/>
    <w:rsid w:val="00CC007F"/>
    <w:rsid w:val="00CC0992"/>
    <w:rsid w:val="00CC1562"/>
    <w:rsid w:val="00CC178A"/>
    <w:rsid w:val="00CC1F33"/>
    <w:rsid w:val="00CC2822"/>
    <w:rsid w:val="00CC2A3C"/>
    <w:rsid w:val="00CC3963"/>
    <w:rsid w:val="00CC3A19"/>
    <w:rsid w:val="00CC3ACD"/>
    <w:rsid w:val="00CC3E88"/>
    <w:rsid w:val="00CC67C5"/>
    <w:rsid w:val="00CC6AB0"/>
    <w:rsid w:val="00CD01C9"/>
    <w:rsid w:val="00CD059B"/>
    <w:rsid w:val="00CD0644"/>
    <w:rsid w:val="00CD097F"/>
    <w:rsid w:val="00CD21B3"/>
    <w:rsid w:val="00CD2264"/>
    <w:rsid w:val="00CD30E3"/>
    <w:rsid w:val="00CD3543"/>
    <w:rsid w:val="00CD3B99"/>
    <w:rsid w:val="00CD3C2C"/>
    <w:rsid w:val="00CD3ED1"/>
    <w:rsid w:val="00CD40AE"/>
    <w:rsid w:val="00CD5401"/>
    <w:rsid w:val="00CD68DE"/>
    <w:rsid w:val="00CD714A"/>
    <w:rsid w:val="00CD73F3"/>
    <w:rsid w:val="00CD7788"/>
    <w:rsid w:val="00CE156A"/>
    <w:rsid w:val="00CE2709"/>
    <w:rsid w:val="00CE2D64"/>
    <w:rsid w:val="00CE2ED4"/>
    <w:rsid w:val="00CE4A21"/>
    <w:rsid w:val="00CE5C56"/>
    <w:rsid w:val="00CE6198"/>
    <w:rsid w:val="00CE678B"/>
    <w:rsid w:val="00CE6CD6"/>
    <w:rsid w:val="00CE6E57"/>
    <w:rsid w:val="00CF0CBF"/>
    <w:rsid w:val="00CF1429"/>
    <w:rsid w:val="00CF1BAE"/>
    <w:rsid w:val="00CF4CC5"/>
    <w:rsid w:val="00CF4D14"/>
    <w:rsid w:val="00CF6230"/>
    <w:rsid w:val="00CF6455"/>
    <w:rsid w:val="00CF6579"/>
    <w:rsid w:val="00CF6935"/>
    <w:rsid w:val="00D00025"/>
    <w:rsid w:val="00D0015A"/>
    <w:rsid w:val="00D004E4"/>
    <w:rsid w:val="00D0062A"/>
    <w:rsid w:val="00D00D58"/>
    <w:rsid w:val="00D00D8E"/>
    <w:rsid w:val="00D00FF2"/>
    <w:rsid w:val="00D0104B"/>
    <w:rsid w:val="00D015A1"/>
    <w:rsid w:val="00D01704"/>
    <w:rsid w:val="00D017FC"/>
    <w:rsid w:val="00D0206A"/>
    <w:rsid w:val="00D0226A"/>
    <w:rsid w:val="00D027B1"/>
    <w:rsid w:val="00D03BA4"/>
    <w:rsid w:val="00D03FD0"/>
    <w:rsid w:val="00D04BA8"/>
    <w:rsid w:val="00D053B2"/>
    <w:rsid w:val="00D05612"/>
    <w:rsid w:val="00D05686"/>
    <w:rsid w:val="00D05772"/>
    <w:rsid w:val="00D0578A"/>
    <w:rsid w:val="00D05D57"/>
    <w:rsid w:val="00D07498"/>
    <w:rsid w:val="00D07E27"/>
    <w:rsid w:val="00D11DA8"/>
    <w:rsid w:val="00D129D6"/>
    <w:rsid w:val="00D12A47"/>
    <w:rsid w:val="00D12A50"/>
    <w:rsid w:val="00D12DB9"/>
    <w:rsid w:val="00D130E1"/>
    <w:rsid w:val="00D13147"/>
    <w:rsid w:val="00D1361A"/>
    <w:rsid w:val="00D13794"/>
    <w:rsid w:val="00D14451"/>
    <w:rsid w:val="00D14F16"/>
    <w:rsid w:val="00D15D72"/>
    <w:rsid w:val="00D171FA"/>
    <w:rsid w:val="00D17E91"/>
    <w:rsid w:val="00D20740"/>
    <w:rsid w:val="00D20E56"/>
    <w:rsid w:val="00D21640"/>
    <w:rsid w:val="00D2178A"/>
    <w:rsid w:val="00D21F47"/>
    <w:rsid w:val="00D22742"/>
    <w:rsid w:val="00D23B83"/>
    <w:rsid w:val="00D24A99"/>
    <w:rsid w:val="00D255F3"/>
    <w:rsid w:val="00D256E4"/>
    <w:rsid w:val="00D25AB7"/>
    <w:rsid w:val="00D266FF"/>
    <w:rsid w:val="00D26800"/>
    <w:rsid w:val="00D26E03"/>
    <w:rsid w:val="00D27B29"/>
    <w:rsid w:val="00D27ED2"/>
    <w:rsid w:val="00D27F95"/>
    <w:rsid w:val="00D317BC"/>
    <w:rsid w:val="00D325DB"/>
    <w:rsid w:val="00D32909"/>
    <w:rsid w:val="00D32D16"/>
    <w:rsid w:val="00D32F59"/>
    <w:rsid w:val="00D34015"/>
    <w:rsid w:val="00D35B96"/>
    <w:rsid w:val="00D3649E"/>
    <w:rsid w:val="00D36A07"/>
    <w:rsid w:val="00D371CB"/>
    <w:rsid w:val="00D40202"/>
    <w:rsid w:val="00D41300"/>
    <w:rsid w:val="00D417DC"/>
    <w:rsid w:val="00D41DB6"/>
    <w:rsid w:val="00D41E1E"/>
    <w:rsid w:val="00D4226D"/>
    <w:rsid w:val="00D436D3"/>
    <w:rsid w:val="00D454CD"/>
    <w:rsid w:val="00D45654"/>
    <w:rsid w:val="00D463FF"/>
    <w:rsid w:val="00D4694A"/>
    <w:rsid w:val="00D46B6E"/>
    <w:rsid w:val="00D5073C"/>
    <w:rsid w:val="00D509F1"/>
    <w:rsid w:val="00D52048"/>
    <w:rsid w:val="00D52E7B"/>
    <w:rsid w:val="00D53B39"/>
    <w:rsid w:val="00D53D9C"/>
    <w:rsid w:val="00D5546B"/>
    <w:rsid w:val="00D56CD2"/>
    <w:rsid w:val="00D5715A"/>
    <w:rsid w:val="00D573CA"/>
    <w:rsid w:val="00D57D31"/>
    <w:rsid w:val="00D60BCB"/>
    <w:rsid w:val="00D60D19"/>
    <w:rsid w:val="00D61717"/>
    <w:rsid w:val="00D61E60"/>
    <w:rsid w:val="00D62F9F"/>
    <w:rsid w:val="00D63F49"/>
    <w:rsid w:val="00D63FA6"/>
    <w:rsid w:val="00D64F5C"/>
    <w:rsid w:val="00D65A66"/>
    <w:rsid w:val="00D66E13"/>
    <w:rsid w:val="00D670BC"/>
    <w:rsid w:val="00D67C1C"/>
    <w:rsid w:val="00D700F8"/>
    <w:rsid w:val="00D7136C"/>
    <w:rsid w:val="00D71687"/>
    <w:rsid w:val="00D71DFF"/>
    <w:rsid w:val="00D7216F"/>
    <w:rsid w:val="00D72285"/>
    <w:rsid w:val="00D72C54"/>
    <w:rsid w:val="00D734B8"/>
    <w:rsid w:val="00D7362A"/>
    <w:rsid w:val="00D745B8"/>
    <w:rsid w:val="00D74813"/>
    <w:rsid w:val="00D74C28"/>
    <w:rsid w:val="00D74E38"/>
    <w:rsid w:val="00D75A07"/>
    <w:rsid w:val="00D77ECB"/>
    <w:rsid w:val="00D80413"/>
    <w:rsid w:val="00D8150F"/>
    <w:rsid w:val="00D81F61"/>
    <w:rsid w:val="00D83BB4"/>
    <w:rsid w:val="00D84350"/>
    <w:rsid w:val="00D84D13"/>
    <w:rsid w:val="00D84D99"/>
    <w:rsid w:val="00D85527"/>
    <w:rsid w:val="00D857F6"/>
    <w:rsid w:val="00D87CB7"/>
    <w:rsid w:val="00D90C36"/>
    <w:rsid w:val="00D92AAC"/>
    <w:rsid w:val="00D93102"/>
    <w:rsid w:val="00D9343D"/>
    <w:rsid w:val="00D9368B"/>
    <w:rsid w:val="00D93831"/>
    <w:rsid w:val="00D93BFF"/>
    <w:rsid w:val="00D94A06"/>
    <w:rsid w:val="00D94C66"/>
    <w:rsid w:val="00D9566D"/>
    <w:rsid w:val="00D95AFA"/>
    <w:rsid w:val="00D96667"/>
    <w:rsid w:val="00D97637"/>
    <w:rsid w:val="00D97724"/>
    <w:rsid w:val="00D977CD"/>
    <w:rsid w:val="00D97DDF"/>
    <w:rsid w:val="00DA188D"/>
    <w:rsid w:val="00DA30BC"/>
    <w:rsid w:val="00DA4C28"/>
    <w:rsid w:val="00DA4FB8"/>
    <w:rsid w:val="00DA5C55"/>
    <w:rsid w:val="00DA6938"/>
    <w:rsid w:val="00DA69C2"/>
    <w:rsid w:val="00DA6D70"/>
    <w:rsid w:val="00DA743C"/>
    <w:rsid w:val="00DA77AD"/>
    <w:rsid w:val="00DB005B"/>
    <w:rsid w:val="00DB1023"/>
    <w:rsid w:val="00DB22B2"/>
    <w:rsid w:val="00DB254F"/>
    <w:rsid w:val="00DB2DF5"/>
    <w:rsid w:val="00DB417D"/>
    <w:rsid w:val="00DB4AA2"/>
    <w:rsid w:val="00DB56FC"/>
    <w:rsid w:val="00DB6050"/>
    <w:rsid w:val="00DB6648"/>
    <w:rsid w:val="00DC04A9"/>
    <w:rsid w:val="00DC1972"/>
    <w:rsid w:val="00DC2740"/>
    <w:rsid w:val="00DC2829"/>
    <w:rsid w:val="00DC2C34"/>
    <w:rsid w:val="00DC2E77"/>
    <w:rsid w:val="00DC300F"/>
    <w:rsid w:val="00DC3BCE"/>
    <w:rsid w:val="00DC4887"/>
    <w:rsid w:val="00DC5255"/>
    <w:rsid w:val="00DC57BC"/>
    <w:rsid w:val="00DC654A"/>
    <w:rsid w:val="00DD004E"/>
    <w:rsid w:val="00DD0353"/>
    <w:rsid w:val="00DD10BD"/>
    <w:rsid w:val="00DD1482"/>
    <w:rsid w:val="00DD238D"/>
    <w:rsid w:val="00DD247E"/>
    <w:rsid w:val="00DD31EC"/>
    <w:rsid w:val="00DD3A2D"/>
    <w:rsid w:val="00DD3F8F"/>
    <w:rsid w:val="00DD3F98"/>
    <w:rsid w:val="00DD4046"/>
    <w:rsid w:val="00DD6E90"/>
    <w:rsid w:val="00DD7247"/>
    <w:rsid w:val="00DE0F93"/>
    <w:rsid w:val="00DE1A63"/>
    <w:rsid w:val="00DE26DB"/>
    <w:rsid w:val="00DE2C87"/>
    <w:rsid w:val="00DE40C5"/>
    <w:rsid w:val="00DE459A"/>
    <w:rsid w:val="00DE471C"/>
    <w:rsid w:val="00DE493E"/>
    <w:rsid w:val="00DE4E86"/>
    <w:rsid w:val="00DE5980"/>
    <w:rsid w:val="00DE630F"/>
    <w:rsid w:val="00DE682E"/>
    <w:rsid w:val="00DE6C04"/>
    <w:rsid w:val="00DE6ED0"/>
    <w:rsid w:val="00DE6F5B"/>
    <w:rsid w:val="00DF02D2"/>
    <w:rsid w:val="00DF05AB"/>
    <w:rsid w:val="00DF0D63"/>
    <w:rsid w:val="00DF15C8"/>
    <w:rsid w:val="00DF27DA"/>
    <w:rsid w:val="00DF3EBC"/>
    <w:rsid w:val="00DF41B5"/>
    <w:rsid w:val="00DF4742"/>
    <w:rsid w:val="00DF4BD4"/>
    <w:rsid w:val="00DF4DBE"/>
    <w:rsid w:val="00DF6007"/>
    <w:rsid w:val="00DF63D0"/>
    <w:rsid w:val="00DF7A91"/>
    <w:rsid w:val="00E00C06"/>
    <w:rsid w:val="00E01316"/>
    <w:rsid w:val="00E01684"/>
    <w:rsid w:val="00E017DF"/>
    <w:rsid w:val="00E02498"/>
    <w:rsid w:val="00E045E6"/>
    <w:rsid w:val="00E05B11"/>
    <w:rsid w:val="00E072DD"/>
    <w:rsid w:val="00E10660"/>
    <w:rsid w:val="00E10713"/>
    <w:rsid w:val="00E10C84"/>
    <w:rsid w:val="00E11A0A"/>
    <w:rsid w:val="00E12715"/>
    <w:rsid w:val="00E12877"/>
    <w:rsid w:val="00E136BF"/>
    <w:rsid w:val="00E13DF7"/>
    <w:rsid w:val="00E14512"/>
    <w:rsid w:val="00E150AE"/>
    <w:rsid w:val="00E176D3"/>
    <w:rsid w:val="00E20347"/>
    <w:rsid w:val="00E20782"/>
    <w:rsid w:val="00E21A61"/>
    <w:rsid w:val="00E21EB9"/>
    <w:rsid w:val="00E21F36"/>
    <w:rsid w:val="00E22115"/>
    <w:rsid w:val="00E22552"/>
    <w:rsid w:val="00E2264A"/>
    <w:rsid w:val="00E229D2"/>
    <w:rsid w:val="00E23612"/>
    <w:rsid w:val="00E24443"/>
    <w:rsid w:val="00E25323"/>
    <w:rsid w:val="00E254FC"/>
    <w:rsid w:val="00E31008"/>
    <w:rsid w:val="00E317C6"/>
    <w:rsid w:val="00E33BAD"/>
    <w:rsid w:val="00E340C4"/>
    <w:rsid w:val="00E341D2"/>
    <w:rsid w:val="00E349C9"/>
    <w:rsid w:val="00E352EB"/>
    <w:rsid w:val="00E358A3"/>
    <w:rsid w:val="00E35E53"/>
    <w:rsid w:val="00E366C6"/>
    <w:rsid w:val="00E36BE9"/>
    <w:rsid w:val="00E37146"/>
    <w:rsid w:val="00E37598"/>
    <w:rsid w:val="00E40820"/>
    <w:rsid w:val="00E40B96"/>
    <w:rsid w:val="00E41247"/>
    <w:rsid w:val="00E41B7B"/>
    <w:rsid w:val="00E41D51"/>
    <w:rsid w:val="00E420DD"/>
    <w:rsid w:val="00E42474"/>
    <w:rsid w:val="00E42CEF"/>
    <w:rsid w:val="00E440E7"/>
    <w:rsid w:val="00E4431F"/>
    <w:rsid w:val="00E45E7E"/>
    <w:rsid w:val="00E4658F"/>
    <w:rsid w:val="00E4735D"/>
    <w:rsid w:val="00E5073F"/>
    <w:rsid w:val="00E525AE"/>
    <w:rsid w:val="00E543FC"/>
    <w:rsid w:val="00E54A67"/>
    <w:rsid w:val="00E569F6"/>
    <w:rsid w:val="00E56BD9"/>
    <w:rsid w:val="00E570F6"/>
    <w:rsid w:val="00E57E39"/>
    <w:rsid w:val="00E601B6"/>
    <w:rsid w:val="00E612D9"/>
    <w:rsid w:val="00E61AB1"/>
    <w:rsid w:val="00E61C0D"/>
    <w:rsid w:val="00E63707"/>
    <w:rsid w:val="00E63EB4"/>
    <w:rsid w:val="00E643E3"/>
    <w:rsid w:val="00E6565C"/>
    <w:rsid w:val="00E66160"/>
    <w:rsid w:val="00E6633A"/>
    <w:rsid w:val="00E6663A"/>
    <w:rsid w:val="00E67AC8"/>
    <w:rsid w:val="00E703E6"/>
    <w:rsid w:val="00E70583"/>
    <w:rsid w:val="00E711E1"/>
    <w:rsid w:val="00E71329"/>
    <w:rsid w:val="00E717B6"/>
    <w:rsid w:val="00E72071"/>
    <w:rsid w:val="00E72480"/>
    <w:rsid w:val="00E738B4"/>
    <w:rsid w:val="00E73FF6"/>
    <w:rsid w:val="00E7464D"/>
    <w:rsid w:val="00E7485C"/>
    <w:rsid w:val="00E74B6C"/>
    <w:rsid w:val="00E75256"/>
    <w:rsid w:val="00E755DE"/>
    <w:rsid w:val="00E75EF7"/>
    <w:rsid w:val="00E7627A"/>
    <w:rsid w:val="00E77920"/>
    <w:rsid w:val="00E779B1"/>
    <w:rsid w:val="00E77A9E"/>
    <w:rsid w:val="00E81957"/>
    <w:rsid w:val="00E81B19"/>
    <w:rsid w:val="00E81CB5"/>
    <w:rsid w:val="00E82EEF"/>
    <w:rsid w:val="00E833C4"/>
    <w:rsid w:val="00E8363B"/>
    <w:rsid w:val="00E847B9"/>
    <w:rsid w:val="00E84966"/>
    <w:rsid w:val="00E85AB4"/>
    <w:rsid w:val="00E8603B"/>
    <w:rsid w:val="00E90948"/>
    <w:rsid w:val="00E92383"/>
    <w:rsid w:val="00E9249D"/>
    <w:rsid w:val="00E9252C"/>
    <w:rsid w:val="00E940CD"/>
    <w:rsid w:val="00E95159"/>
    <w:rsid w:val="00E95748"/>
    <w:rsid w:val="00E95FE3"/>
    <w:rsid w:val="00E97B8E"/>
    <w:rsid w:val="00E97C22"/>
    <w:rsid w:val="00E97D2B"/>
    <w:rsid w:val="00EA0A0C"/>
    <w:rsid w:val="00EA0CEE"/>
    <w:rsid w:val="00EA1A49"/>
    <w:rsid w:val="00EA1B3A"/>
    <w:rsid w:val="00EA2109"/>
    <w:rsid w:val="00EA3288"/>
    <w:rsid w:val="00EA3356"/>
    <w:rsid w:val="00EA3E95"/>
    <w:rsid w:val="00EA4873"/>
    <w:rsid w:val="00EA4CDF"/>
    <w:rsid w:val="00EA6EA0"/>
    <w:rsid w:val="00EB057A"/>
    <w:rsid w:val="00EB133C"/>
    <w:rsid w:val="00EB2163"/>
    <w:rsid w:val="00EB27DB"/>
    <w:rsid w:val="00EB2B05"/>
    <w:rsid w:val="00EB2E45"/>
    <w:rsid w:val="00EB33E6"/>
    <w:rsid w:val="00EB3DCC"/>
    <w:rsid w:val="00EB4BC7"/>
    <w:rsid w:val="00EB5ADC"/>
    <w:rsid w:val="00EB6CDE"/>
    <w:rsid w:val="00EB7D9D"/>
    <w:rsid w:val="00EC0AD7"/>
    <w:rsid w:val="00EC1308"/>
    <w:rsid w:val="00EC1476"/>
    <w:rsid w:val="00EC16DB"/>
    <w:rsid w:val="00EC2B2B"/>
    <w:rsid w:val="00EC2C8B"/>
    <w:rsid w:val="00EC305E"/>
    <w:rsid w:val="00EC3C03"/>
    <w:rsid w:val="00EC3CE9"/>
    <w:rsid w:val="00EC4A2D"/>
    <w:rsid w:val="00EC6067"/>
    <w:rsid w:val="00EC686D"/>
    <w:rsid w:val="00EC7139"/>
    <w:rsid w:val="00EC73F8"/>
    <w:rsid w:val="00ED086F"/>
    <w:rsid w:val="00ED0C86"/>
    <w:rsid w:val="00ED279E"/>
    <w:rsid w:val="00ED28A3"/>
    <w:rsid w:val="00ED4167"/>
    <w:rsid w:val="00ED441F"/>
    <w:rsid w:val="00ED4BB1"/>
    <w:rsid w:val="00ED4D4E"/>
    <w:rsid w:val="00ED73E9"/>
    <w:rsid w:val="00EE0C77"/>
    <w:rsid w:val="00EE146C"/>
    <w:rsid w:val="00EE17C7"/>
    <w:rsid w:val="00EE1EB3"/>
    <w:rsid w:val="00EE1FC8"/>
    <w:rsid w:val="00EE3A7E"/>
    <w:rsid w:val="00EE45F7"/>
    <w:rsid w:val="00EE4705"/>
    <w:rsid w:val="00EE4E54"/>
    <w:rsid w:val="00EE50CE"/>
    <w:rsid w:val="00EE52AE"/>
    <w:rsid w:val="00EE5446"/>
    <w:rsid w:val="00EE55F7"/>
    <w:rsid w:val="00EE5BAF"/>
    <w:rsid w:val="00EF1646"/>
    <w:rsid w:val="00EF17AD"/>
    <w:rsid w:val="00EF17CC"/>
    <w:rsid w:val="00EF31B2"/>
    <w:rsid w:val="00EF32C7"/>
    <w:rsid w:val="00EF4141"/>
    <w:rsid w:val="00EF421A"/>
    <w:rsid w:val="00EF4334"/>
    <w:rsid w:val="00EF46C8"/>
    <w:rsid w:val="00EF51EB"/>
    <w:rsid w:val="00EF6830"/>
    <w:rsid w:val="00EF6E8C"/>
    <w:rsid w:val="00EF78A6"/>
    <w:rsid w:val="00EF79AA"/>
    <w:rsid w:val="00EF7DAA"/>
    <w:rsid w:val="00F004E9"/>
    <w:rsid w:val="00F004FB"/>
    <w:rsid w:val="00F00CA8"/>
    <w:rsid w:val="00F01DAA"/>
    <w:rsid w:val="00F01E69"/>
    <w:rsid w:val="00F01EFA"/>
    <w:rsid w:val="00F02D21"/>
    <w:rsid w:val="00F0434F"/>
    <w:rsid w:val="00F04B09"/>
    <w:rsid w:val="00F053B6"/>
    <w:rsid w:val="00F05472"/>
    <w:rsid w:val="00F05AB0"/>
    <w:rsid w:val="00F06A1C"/>
    <w:rsid w:val="00F1006A"/>
    <w:rsid w:val="00F10A0A"/>
    <w:rsid w:val="00F10C03"/>
    <w:rsid w:val="00F10D3E"/>
    <w:rsid w:val="00F12890"/>
    <w:rsid w:val="00F13AB1"/>
    <w:rsid w:val="00F14323"/>
    <w:rsid w:val="00F14A34"/>
    <w:rsid w:val="00F151F3"/>
    <w:rsid w:val="00F16AC3"/>
    <w:rsid w:val="00F1760C"/>
    <w:rsid w:val="00F17F62"/>
    <w:rsid w:val="00F22368"/>
    <w:rsid w:val="00F225F7"/>
    <w:rsid w:val="00F23143"/>
    <w:rsid w:val="00F23C66"/>
    <w:rsid w:val="00F23CA8"/>
    <w:rsid w:val="00F249B6"/>
    <w:rsid w:val="00F24D4E"/>
    <w:rsid w:val="00F255C6"/>
    <w:rsid w:val="00F25765"/>
    <w:rsid w:val="00F25DEF"/>
    <w:rsid w:val="00F26530"/>
    <w:rsid w:val="00F27083"/>
    <w:rsid w:val="00F27797"/>
    <w:rsid w:val="00F3018D"/>
    <w:rsid w:val="00F3022C"/>
    <w:rsid w:val="00F303C1"/>
    <w:rsid w:val="00F30821"/>
    <w:rsid w:val="00F31599"/>
    <w:rsid w:val="00F32AE5"/>
    <w:rsid w:val="00F332DE"/>
    <w:rsid w:val="00F335B7"/>
    <w:rsid w:val="00F33D8C"/>
    <w:rsid w:val="00F34406"/>
    <w:rsid w:val="00F356FE"/>
    <w:rsid w:val="00F364F5"/>
    <w:rsid w:val="00F36916"/>
    <w:rsid w:val="00F3707F"/>
    <w:rsid w:val="00F40801"/>
    <w:rsid w:val="00F411D1"/>
    <w:rsid w:val="00F411DF"/>
    <w:rsid w:val="00F427F5"/>
    <w:rsid w:val="00F436BB"/>
    <w:rsid w:val="00F436E7"/>
    <w:rsid w:val="00F43967"/>
    <w:rsid w:val="00F440CC"/>
    <w:rsid w:val="00F44B5E"/>
    <w:rsid w:val="00F46F8C"/>
    <w:rsid w:val="00F47145"/>
    <w:rsid w:val="00F50077"/>
    <w:rsid w:val="00F505A4"/>
    <w:rsid w:val="00F508A1"/>
    <w:rsid w:val="00F51CDD"/>
    <w:rsid w:val="00F52A35"/>
    <w:rsid w:val="00F53B58"/>
    <w:rsid w:val="00F53D28"/>
    <w:rsid w:val="00F53FA5"/>
    <w:rsid w:val="00F545BF"/>
    <w:rsid w:val="00F54B59"/>
    <w:rsid w:val="00F553FA"/>
    <w:rsid w:val="00F55BEE"/>
    <w:rsid w:val="00F56734"/>
    <w:rsid w:val="00F56BA2"/>
    <w:rsid w:val="00F57A0B"/>
    <w:rsid w:val="00F611C4"/>
    <w:rsid w:val="00F615C6"/>
    <w:rsid w:val="00F6171C"/>
    <w:rsid w:val="00F620DA"/>
    <w:rsid w:val="00F63BC0"/>
    <w:rsid w:val="00F6431C"/>
    <w:rsid w:val="00F6498B"/>
    <w:rsid w:val="00F65158"/>
    <w:rsid w:val="00F6615E"/>
    <w:rsid w:val="00F6625A"/>
    <w:rsid w:val="00F70FF0"/>
    <w:rsid w:val="00F71547"/>
    <w:rsid w:val="00F7157C"/>
    <w:rsid w:val="00F71B56"/>
    <w:rsid w:val="00F72152"/>
    <w:rsid w:val="00F72634"/>
    <w:rsid w:val="00F72756"/>
    <w:rsid w:val="00F72F0A"/>
    <w:rsid w:val="00F735C5"/>
    <w:rsid w:val="00F7453E"/>
    <w:rsid w:val="00F75566"/>
    <w:rsid w:val="00F75D1D"/>
    <w:rsid w:val="00F76156"/>
    <w:rsid w:val="00F76CCF"/>
    <w:rsid w:val="00F773DF"/>
    <w:rsid w:val="00F776D3"/>
    <w:rsid w:val="00F818DA"/>
    <w:rsid w:val="00F8190C"/>
    <w:rsid w:val="00F82129"/>
    <w:rsid w:val="00F832C8"/>
    <w:rsid w:val="00F84225"/>
    <w:rsid w:val="00F84558"/>
    <w:rsid w:val="00F873B3"/>
    <w:rsid w:val="00F9371E"/>
    <w:rsid w:val="00F93720"/>
    <w:rsid w:val="00F93BBA"/>
    <w:rsid w:val="00F94EF6"/>
    <w:rsid w:val="00F9525B"/>
    <w:rsid w:val="00F96903"/>
    <w:rsid w:val="00F97123"/>
    <w:rsid w:val="00F9716E"/>
    <w:rsid w:val="00F9751D"/>
    <w:rsid w:val="00F97DF2"/>
    <w:rsid w:val="00FA0076"/>
    <w:rsid w:val="00FA00BE"/>
    <w:rsid w:val="00FA16D4"/>
    <w:rsid w:val="00FA1880"/>
    <w:rsid w:val="00FA2444"/>
    <w:rsid w:val="00FA24DB"/>
    <w:rsid w:val="00FA2D37"/>
    <w:rsid w:val="00FA2E07"/>
    <w:rsid w:val="00FA33FE"/>
    <w:rsid w:val="00FA3AAE"/>
    <w:rsid w:val="00FA3C8A"/>
    <w:rsid w:val="00FA4207"/>
    <w:rsid w:val="00FA42B9"/>
    <w:rsid w:val="00FA514E"/>
    <w:rsid w:val="00FA561E"/>
    <w:rsid w:val="00FA5A09"/>
    <w:rsid w:val="00FA5A44"/>
    <w:rsid w:val="00FA5AA3"/>
    <w:rsid w:val="00FA643C"/>
    <w:rsid w:val="00FA66D8"/>
    <w:rsid w:val="00FA6800"/>
    <w:rsid w:val="00FA755A"/>
    <w:rsid w:val="00FA75FE"/>
    <w:rsid w:val="00FB095A"/>
    <w:rsid w:val="00FB2716"/>
    <w:rsid w:val="00FB2B0F"/>
    <w:rsid w:val="00FB3486"/>
    <w:rsid w:val="00FB3D9E"/>
    <w:rsid w:val="00FB475C"/>
    <w:rsid w:val="00FB4F16"/>
    <w:rsid w:val="00FB4F6B"/>
    <w:rsid w:val="00FB5134"/>
    <w:rsid w:val="00FB5FE1"/>
    <w:rsid w:val="00FB61A1"/>
    <w:rsid w:val="00FB678A"/>
    <w:rsid w:val="00FB6C93"/>
    <w:rsid w:val="00FC019D"/>
    <w:rsid w:val="00FC0E8D"/>
    <w:rsid w:val="00FC205B"/>
    <w:rsid w:val="00FC24A8"/>
    <w:rsid w:val="00FC28E0"/>
    <w:rsid w:val="00FC2D0F"/>
    <w:rsid w:val="00FC3A9A"/>
    <w:rsid w:val="00FC41B4"/>
    <w:rsid w:val="00FC46EF"/>
    <w:rsid w:val="00FC5C45"/>
    <w:rsid w:val="00FC6335"/>
    <w:rsid w:val="00FC7BB7"/>
    <w:rsid w:val="00FD032B"/>
    <w:rsid w:val="00FD0A02"/>
    <w:rsid w:val="00FD12F1"/>
    <w:rsid w:val="00FD1433"/>
    <w:rsid w:val="00FD204E"/>
    <w:rsid w:val="00FD31B3"/>
    <w:rsid w:val="00FD36EB"/>
    <w:rsid w:val="00FD3793"/>
    <w:rsid w:val="00FD3D38"/>
    <w:rsid w:val="00FD4204"/>
    <w:rsid w:val="00FD432F"/>
    <w:rsid w:val="00FD5E5E"/>
    <w:rsid w:val="00FD6C0F"/>
    <w:rsid w:val="00FD6DD7"/>
    <w:rsid w:val="00FD6EF0"/>
    <w:rsid w:val="00FE020C"/>
    <w:rsid w:val="00FE03CC"/>
    <w:rsid w:val="00FE101C"/>
    <w:rsid w:val="00FE172C"/>
    <w:rsid w:val="00FE276B"/>
    <w:rsid w:val="00FE664F"/>
    <w:rsid w:val="00FE699D"/>
    <w:rsid w:val="00FE6E73"/>
    <w:rsid w:val="00FE6E7E"/>
    <w:rsid w:val="00FE7268"/>
    <w:rsid w:val="00FF05FF"/>
    <w:rsid w:val="00FF2127"/>
    <w:rsid w:val="00FF21B1"/>
    <w:rsid w:val="00FF222C"/>
    <w:rsid w:val="00FF2952"/>
    <w:rsid w:val="00FF2AD2"/>
    <w:rsid w:val="00FF386E"/>
    <w:rsid w:val="00FF3CCB"/>
    <w:rsid w:val="00FF454E"/>
    <w:rsid w:val="00FF57B5"/>
    <w:rsid w:val="00FF60A8"/>
    <w:rsid w:val="00FF6A74"/>
    <w:rsid w:val="00FF7197"/>
    <w:rsid w:val="00FF743A"/>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14764E"/>
    <w:pPr>
      <w:keepNext/>
      <w:numPr>
        <w:numId w:val="4"/>
      </w:numPr>
      <w:spacing w:before="240" w:after="120"/>
      <w:ind w:left="851" w:hanging="851"/>
      <w:outlineLvl w:val="0"/>
    </w:pPr>
    <w:rPr>
      <w:color w:val="22413A"/>
      <w:sz w:val="48"/>
    </w:rPr>
  </w:style>
  <w:style w:type="paragraph" w:styleId="Heading2">
    <w:name w:val="heading 2"/>
    <w:basedOn w:val="Normal"/>
    <w:next w:val="Normal"/>
    <w:link w:val="Heading2Char"/>
    <w:qFormat/>
    <w:rsid w:val="0014764E"/>
    <w:pPr>
      <w:keepNext/>
      <w:numPr>
        <w:ilvl w:val="1"/>
        <w:numId w:val="4"/>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113CEA"/>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113CEA"/>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113CEA"/>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14764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14764E"/>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E75256"/>
    <w:pPr>
      <w:pBdr>
        <w:top w:val="single" w:sz="4" w:space="6" w:color="22413A"/>
        <w:bottom w:val="single" w:sz="4" w:space="6" w:color="22413A"/>
      </w:pBdr>
      <w:spacing w:before="240"/>
      <w:ind w:left="851"/>
    </w:pPr>
    <w:rPr>
      <w:rFonts w:asciiTheme="minorHAnsi" w:eastAsiaTheme="minorHAnsi" w:hAnsiTheme="minorHAnsi" w:cstheme="minorBidi"/>
      <w:color w:val="22413A"/>
      <w:szCs w:val="28"/>
      <w:lang w:bidi="ar-SA"/>
    </w:rPr>
  </w:style>
  <w:style w:type="paragraph" w:customStyle="1" w:styleId="NumList1">
    <w:name w:val="Num List 1"/>
    <w:basedOn w:val="Normal"/>
    <w:uiPriority w:val="1"/>
    <w:qFormat/>
    <w:rsid w:val="00B23A5E"/>
    <w:pPr>
      <w:numPr>
        <w:numId w:val="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3"/>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nhideWhenUsed/>
    <w:rsid w:val="00FD31B3"/>
    <w:rPr>
      <w:sz w:val="16"/>
      <w:szCs w:val="16"/>
    </w:rPr>
  </w:style>
  <w:style w:type="paragraph" w:styleId="CommentText">
    <w:name w:val="annotation text"/>
    <w:basedOn w:val="Normal"/>
    <w:link w:val="CommentTextChar"/>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customStyle="1" w:styleId="UnresolvedMention1">
    <w:name w:val="Unresolved Mention1"/>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14764E"/>
    <w:pPr>
      <w:numPr>
        <w:numId w:val="7"/>
      </w:numPr>
      <w:spacing w:before="240" w:after="120"/>
      <w:ind w:left="851" w:hanging="851"/>
      <w:contextualSpacing w:val="0"/>
    </w:pPr>
  </w:style>
  <w:style w:type="character" w:customStyle="1" w:styleId="F9-ParagraphChar">
    <w:name w:val="F9 - # Paragraph Char"/>
    <w:basedOn w:val="DefaultParagraphFont"/>
    <w:link w:val="F9-Paragraph"/>
    <w:rsid w:val="0014764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rsid w:val="00113CEA"/>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113CEA"/>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113CEA"/>
    <w:rPr>
      <w:rFonts w:ascii="Arial" w:eastAsia="Times New Roman" w:hAnsi="Arial"/>
      <w:sz w:val="22"/>
      <w:szCs w:val="22"/>
      <w:lang w:eastAsia="en-US"/>
    </w:rPr>
  </w:style>
  <w:style w:type="paragraph" w:customStyle="1" w:styleId="TSHeadingNumbered1">
    <w:name w:val="TS Heading Numbered 1."/>
    <w:basedOn w:val="Normal"/>
    <w:rsid w:val="00113CEA"/>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113CEA"/>
  </w:style>
  <w:style w:type="paragraph" w:customStyle="1" w:styleId="TSHeadingNumbered111">
    <w:name w:val="TS Heading Numbered 1.1.1"/>
    <w:basedOn w:val="TSHeadingNumbered1"/>
    <w:rsid w:val="00113CEA"/>
  </w:style>
  <w:style w:type="paragraph" w:customStyle="1" w:styleId="TSHeadingNumbered1111">
    <w:name w:val="TS Heading Numbered 1.1.1.1"/>
    <w:basedOn w:val="TSHeadingNumbered1"/>
    <w:rsid w:val="00113CEA"/>
    <w:pPr>
      <w:tabs>
        <w:tab w:val="clear" w:pos="-31680"/>
        <w:tab w:val="num" w:pos="-31396"/>
      </w:tabs>
      <w:ind w:left="1004"/>
    </w:pPr>
  </w:style>
  <w:style w:type="paragraph" w:customStyle="1" w:styleId="TSNumberedParagraph11">
    <w:name w:val="TS Numbered Paragraph 1.1"/>
    <w:basedOn w:val="TSHeadingNumbered11"/>
    <w:rsid w:val="00113CEA"/>
    <w:pPr>
      <w:numPr>
        <w:ilvl w:val="1"/>
      </w:numPr>
      <w:tabs>
        <w:tab w:val="num" w:pos="-31680"/>
      </w:tabs>
      <w:ind w:left="720" w:hanging="720"/>
    </w:pPr>
    <w:rPr>
      <w:rFonts w:ascii="Arial" w:hAnsi="Arial"/>
      <w:b w:val="0"/>
      <w:caps w:val="0"/>
    </w:rPr>
  </w:style>
  <w:style w:type="paragraph" w:styleId="CommentSubject">
    <w:name w:val="annotation subject"/>
    <w:basedOn w:val="CommentText"/>
    <w:next w:val="CommentText"/>
    <w:link w:val="CommentSubjectChar"/>
    <w:uiPriority w:val="99"/>
    <w:semiHidden/>
    <w:unhideWhenUsed/>
    <w:rsid w:val="002A2C03"/>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2A2C03"/>
    <w:rPr>
      <w:rFonts w:ascii="Arial" w:eastAsiaTheme="minorHAnsi" w:hAnsi="Arial" w:cstheme="minorBidi"/>
      <w:b/>
      <w:bCs/>
      <w:lang w:eastAsia="en-US" w:bidi="he-IL"/>
    </w:rPr>
  </w:style>
  <w:style w:type="paragraph" w:customStyle="1" w:styleId="StyleTSNumberedParagraph11Justified">
    <w:name w:val="Style TS Numbered Paragraph 1.1 + Justified"/>
    <w:basedOn w:val="TSNumberedParagraph11"/>
    <w:rsid w:val="006A74B6"/>
    <w:pPr>
      <w:numPr>
        <w:numId w:val="1"/>
      </w:numPr>
      <w:tabs>
        <w:tab w:val="clear" w:pos="360"/>
        <w:tab w:val="num" w:pos="-31680"/>
      </w:tabs>
      <w:ind w:left="720" w:hanging="720"/>
      <w:jc w:val="both"/>
    </w:pPr>
    <w:rPr>
      <w:szCs w:val="20"/>
    </w:rPr>
  </w:style>
  <w:style w:type="paragraph" w:styleId="Revision">
    <w:name w:val="Revision"/>
    <w:hidden/>
    <w:uiPriority w:val="99"/>
    <w:semiHidden/>
    <w:rsid w:val="00FD1433"/>
    <w:rPr>
      <w:rFonts w:ascii="Arial" w:hAnsi="Arial"/>
      <w:sz w:val="24"/>
      <w:szCs w:val="22"/>
      <w:lang w:eastAsia="en-US" w:bidi="he-IL"/>
    </w:rPr>
  </w:style>
  <w:style w:type="character" w:customStyle="1" w:styleId="cf01">
    <w:name w:val="cf01"/>
    <w:basedOn w:val="DefaultParagraphFont"/>
    <w:rsid w:val="007826F9"/>
    <w:rPr>
      <w:rFonts w:ascii="Segoe UI" w:hAnsi="Segoe UI" w:cs="Segoe UI" w:hint="default"/>
      <w:sz w:val="18"/>
      <w:szCs w:val="18"/>
    </w:rPr>
  </w:style>
  <w:style w:type="paragraph" w:customStyle="1" w:styleId="TSBullet1Square">
    <w:name w:val="TS Bullet 1 Square"/>
    <w:basedOn w:val="Normal"/>
    <w:rsid w:val="0065679D"/>
    <w:pPr>
      <w:numPr>
        <w:numId w:val="11"/>
      </w:numPr>
      <w:spacing w:line="240" w:lineRule="auto"/>
      <w:contextualSpacing/>
    </w:pPr>
    <w:rPr>
      <w:rFonts w:eastAsia="Times New Roman" w:cs="Times New Roman"/>
      <w:sz w:val="22"/>
      <w:szCs w:val="24"/>
      <w:lang w:bidi="ar-SA"/>
    </w:rPr>
  </w:style>
  <w:style w:type="character" w:styleId="FollowedHyperlink">
    <w:name w:val="FollowedHyperlink"/>
    <w:basedOn w:val="DefaultParagraphFont"/>
    <w:uiPriority w:val="99"/>
    <w:semiHidden/>
    <w:unhideWhenUsed/>
    <w:rsid w:val="003C3824"/>
    <w:rPr>
      <w:color w:val="AA1C76" w:themeColor="followedHyperlink"/>
      <w:u w:val="single"/>
    </w:rPr>
  </w:style>
  <w:style w:type="paragraph" w:styleId="TOCHeading">
    <w:name w:val="TOC Heading"/>
    <w:basedOn w:val="Heading1"/>
    <w:next w:val="Normal"/>
    <w:uiPriority w:val="39"/>
    <w:unhideWhenUsed/>
    <w:qFormat/>
    <w:rsid w:val="004D7B52"/>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eastAsia="en-GB" w:bidi="ar-SA"/>
    </w:rPr>
  </w:style>
  <w:style w:type="character" w:styleId="UnresolvedMention">
    <w:name w:val="Unresolved Mention"/>
    <w:basedOn w:val="DefaultParagraphFont"/>
    <w:uiPriority w:val="99"/>
    <w:semiHidden/>
    <w:unhideWhenUsed/>
    <w:rsid w:val="00F51CD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6053652">
      <w:bodyDiv w:val="1"/>
      <w:marLeft w:val="0"/>
      <w:marRight w:val="0"/>
      <w:marTop w:val="0"/>
      <w:marBottom w:val="0"/>
      <w:divBdr>
        <w:top w:val="none" w:sz="0" w:space="0" w:color="auto"/>
        <w:left w:val="none" w:sz="0" w:space="0" w:color="auto"/>
        <w:bottom w:val="none" w:sz="0" w:space="0" w:color="auto"/>
        <w:right w:val="none" w:sz="0" w:space="0" w:color="auto"/>
      </w:divBdr>
    </w:div>
    <w:div w:id="69546376">
      <w:bodyDiv w:val="1"/>
      <w:marLeft w:val="0"/>
      <w:marRight w:val="0"/>
      <w:marTop w:val="0"/>
      <w:marBottom w:val="0"/>
      <w:divBdr>
        <w:top w:val="none" w:sz="0" w:space="0" w:color="auto"/>
        <w:left w:val="none" w:sz="0" w:space="0" w:color="auto"/>
        <w:bottom w:val="none" w:sz="0" w:space="0" w:color="auto"/>
        <w:right w:val="none" w:sz="0" w:space="0" w:color="auto"/>
      </w:divBdr>
    </w:div>
    <w:div w:id="7814221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69411108">
      <w:bodyDiv w:val="1"/>
      <w:marLeft w:val="0"/>
      <w:marRight w:val="0"/>
      <w:marTop w:val="0"/>
      <w:marBottom w:val="0"/>
      <w:divBdr>
        <w:top w:val="none" w:sz="0" w:space="0" w:color="auto"/>
        <w:left w:val="none" w:sz="0" w:space="0" w:color="auto"/>
        <w:bottom w:val="none" w:sz="0" w:space="0" w:color="auto"/>
        <w:right w:val="none" w:sz="0" w:space="0" w:color="auto"/>
      </w:divBdr>
    </w:div>
    <w:div w:id="17723844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1715568">
      <w:bodyDiv w:val="1"/>
      <w:marLeft w:val="0"/>
      <w:marRight w:val="0"/>
      <w:marTop w:val="0"/>
      <w:marBottom w:val="0"/>
      <w:divBdr>
        <w:top w:val="none" w:sz="0" w:space="0" w:color="auto"/>
        <w:left w:val="none" w:sz="0" w:space="0" w:color="auto"/>
        <w:bottom w:val="none" w:sz="0" w:space="0" w:color="auto"/>
        <w:right w:val="none" w:sz="0" w:space="0" w:color="auto"/>
      </w:divBdr>
    </w:div>
    <w:div w:id="24465453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433523184">
      <w:bodyDiv w:val="1"/>
      <w:marLeft w:val="0"/>
      <w:marRight w:val="0"/>
      <w:marTop w:val="0"/>
      <w:marBottom w:val="0"/>
      <w:divBdr>
        <w:top w:val="none" w:sz="0" w:space="0" w:color="auto"/>
        <w:left w:val="none" w:sz="0" w:space="0" w:color="auto"/>
        <w:bottom w:val="none" w:sz="0" w:space="0" w:color="auto"/>
        <w:right w:val="none" w:sz="0" w:space="0" w:color="auto"/>
      </w:divBdr>
    </w:div>
    <w:div w:id="44230752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43773681">
      <w:bodyDiv w:val="1"/>
      <w:marLeft w:val="0"/>
      <w:marRight w:val="0"/>
      <w:marTop w:val="0"/>
      <w:marBottom w:val="0"/>
      <w:divBdr>
        <w:top w:val="none" w:sz="0" w:space="0" w:color="auto"/>
        <w:left w:val="none" w:sz="0" w:space="0" w:color="auto"/>
        <w:bottom w:val="none" w:sz="0" w:space="0" w:color="auto"/>
        <w:right w:val="none" w:sz="0" w:space="0" w:color="auto"/>
      </w:divBdr>
    </w:div>
    <w:div w:id="809203254">
      <w:bodyDiv w:val="1"/>
      <w:marLeft w:val="0"/>
      <w:marRight w:val="0"/>
      <w:marTop w:val="0"/>
      <w:marBottom w:val="0"/>
      <w:divBdr>
        <w:top w:val="none" w:sz="0" w:space="0" w:color="auto"/>
        <w:left w:val="none" w:sz="0" w:space="0" w:color="auto"/>
        <w:bottom w:val="none" w:sz="0" w:space="0" w:color="auto"/>
        <w:right w:val="none" w:sz="0" w:space="0" w:color="auto"/>
      </w:divBdr>
    </w:div>
    <w:div w:id="86189634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7133408">
      <w:bodyDiv w:val="1"/>
      <w:marLeft w:val="0"/>
      <w:marRight w:val="0"/>
      <w:marTop w:val="0"/>
      <w:marBottom w:val="0"/>
      <w:divBdr>
        <w:top w:val="none" w:sz="0" w:space="0" w:color="auto"/>
        <w:left w:val="none" w:sz="0" w:space="0" w:color="auto"/>
        <w:bottom w:val="none" w:sz="0" w:space="0" w:color="auto"/>
        <w:right w:val="none" w:sz="0" w:space="0" w:color="auto"/>
      </w:divBdr>
    </w:div>
    <w:div w:id="1075207822">
      <w:bodyDiv w:val="1"/>
      <w:marLeft w:val="0"/>
      <w:marRight w:val="0"/>
      <w:marTop w:val="0"/>
      <w:marBottom w:val="0"/>
      <w:divBdr>
        <w:top w:val="none" w:sz="0" w:space="0" w:color="auto"/>
        <w:left w:val="none" w:sz="0" w:space="0" w:color="auto"/>
        <w:bottom w:val="none" w:sz="0" w:space="0" w:color="auto"/>
        <w:right w:val="none" w:sz="0" w:space="0" w:color="auto"/>
      </w:divBdr>
    </w:div>
    <w:div w:id="1098873232">
      <w:bodyDiv w:val="1"/>
      <w:marLeft w:val="0"/>
      <w:marRight w:val="0"/>
      <w:marTop w:val="0"/>
      <w:marBottom w:val="0"/>
      <w:divBdr>
        <w:top w:val="none" w:sz="0" w:space="0" w:color="auto"/>
        <w:left w:val="none" w:sz="0" w:space="0" w:color="auto"/>
        <w:bottom w:val="none" w:sz="0" w:space="0" w:color="auto"/>
        <w:right w:val="none" w:sz="0" w:space="0" w:color="auto"/>
      </w:divBdr>
    </w:div>
    <w:div w:id="1112242001">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2333220">
      <w:bodyDiv w:val="1"/>
      <w:marLeft w:val="0"/>
      <w:marRight w:val="0"/>
      <w:marTop w:val="0"/>
      <w:marBottom w:val="0"/>
      <w:divBdr>
        <w:top w:val="none" w:sz="0" w:space="0" w:color="auto"/>
        <w:left w:val="none" w:sz="0" w:space="0" w:color="auto"/>
        <w:bottom w:val="none" w:sz="0" w:space="0" w:color="auto"/>
        <w:right w:val="none" w:sz="0" w:space="0" w:color="auto"/>
      </w:divBdr>
    </w:div>
    <w:div w:id="1183519602">
      <w:bodyDiv w:val="1"/>
      <w:marLeft w:val="0"/>
      <w:marRight w:val="0"/>
      <w:marTop w:val="0"/>
      <w:marBottom w:val="0"/>
      <w:divBdr>
        <w:top w:val="none" w:sz="0" w:space="0" w:color="auto"/>
        <w:left w:val="none" w:sz="0" w:space="0" w:color="auto"/>
        <w:bottom w:val="none" w:sz="0" w:space="0" w:color="auto"/>
        <w:right w:val="none" w:sz="0" w:space="0" w:color="auto"/>
      </w:divBdr>
    </w:div>
    <w:div w:id="1226796448">
      <w:bodyDiv w:val="1"/>
      <w:marLeft w:val="0"/>
      <w:marRight w:val="0"/>
      <w:marTop w:val="0"/>
      <w:marBottom w:val="0"/>
      <w:divBdr>
        <w:top w:val="none" w:sz="0" w:space="0" w:color="auto"/>
        <w:left w:val="none" w:sz="0" w:space="0" w:color="auto"/>
        <w:bottom w:val="none" w:sz="0" w:space="0" w:color="auto"/>
        <w:right w:val="none" w:sz="0" w:space="0" w:color="auto"/>
      </w:divBdr>
    </w:div>
    <w:div w:id="1347174340">
      <w:bodyDiv w:val="1"/>
      <w:marLeft w:val="0"/>
      <w:marRight w:val="0"/>
      <w:marTop w:val="0"/>
      <w:marBottom w:val="0"/>
      <w:divBdr>
        <w:top w:val="none" w:sz="0" w:space="0" w:color="auto"/>
        <w:left w:val="none" w:sz="0" w:space="0" w:color="auto"/>
        <w:bottom w:val="none" w:sz="0" w:space="0" w:color="auto"/>
        <w:right w:val="none" w:sz="0" w:space="0" w:color="auto"/>
      </w:divBdr>
    </w:div>
    <w:div w:id="1375539912">
      <w:bodyDiv w:val="1"/>
      <w:marLeft w:val="0"/>
      <w:marRight w:val="0"/>
      <w:marTop w:val="0"/>
      <w:marBottom w:val="0"/>
      <w:divBdr>
        <w:top w:val="none" w:sz="0" w:space="0" w:color="auto"/>
        <w:left w:val="none" w:sz="0" w:space="0" w:color="auto"/>
        <w:bottom w:val="none" w:sz="0" w:space="0" w:color="auto"/>
        <w:right w:val="none" w:sz="0" w:space="0" w:color="auto"/>
      </w:divBdr>
    </w:div>
    <w:div w:id="137627559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92528310">
      <w:bodyDiv w:val="1"/>
      <w:marLeft w:val="0"/>
      <w:marRight w:val="0"/>
      <w:marTop w:val="0"/>
      <w:marBottom w:val="0"/>
      <w:divBdr>
        <w:top w:val="none" w:sz="0" w:space="0" w:color="auto"/>
        <w:left w:val="none" w:sz="0" w:space="0" w:color="auto"/>
        <w:bottom w:val="none" w:sz="0" w:space="0" w:color="auto"/>
        <w:right w:val="none" w:sz="0" w:space="0" w:color="auto"/>
      </w:divBdr>
    </w:div>
    <w:div w:id="152751972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64700012">
      <w:bodyDiv w:val="1"/>
      <w:marLeft w:val="0"/>
      <w:marRight w:val="0"/>
      <w:marTop w:val="0"/>
      <w:marBottom w:val="0"/>
      <w:divBdr>
        <w:top w:val="none" w:sz="0" w:space="0" w:color="auto"/>
        <w:left w:val="none" w:sz="0" w:space="0" w:color="auto"/>
        <w:bottom w:val="none" w:sz="0" w:space="0" w:color="auto"/>
        <w:right w:val="none" w:sz="0" w:space="0" w:color="auto"/>
      </w:divBdr>
    </w:div>
    <w:div w:id="1697465818">
      <w:bodyDiv w:val="1"/>
      <w:marLeft w:val="0"/>
      <w:marRight w:val="0"/>
      <w:marTop w:val="0"/>
      <w:marBottom w:val="0"/>
      <w:divBdr>
        <w:top w:val="none" w:sz="0" w:space="0" w:color="auto"/>
        <w:left w:val="none" w:sz="0" w:space="0" w:color="auto"/>
        <w:bottom w:val="none" w:sz="0" w:space="0" w:color="auto"/>
        <w:right w:val="none" w:sz="0" w:space="0" w:color="auto"/>
      </w:divBdr>
    </w:div>
    <w:div w:id="1724061383">
      <w:bodyDiv w:val="1"/>
      <w:marLeft w:val="0"/>
      <w:marRight w:val="0"/>
      <w:marTop w:val="0"/>
      <w:marBottom w:val="0"/>
      <w:divBdr>
        <w:top w:val="none" w:sz="0" w:space="0" w:color="auto"/>
        <w:left w:val="none" w:sz="0" w:space="0" w:color="auto"/>
        <w:bottom w:val="none" w:sz="0" w:space="0" w:color="auto"/>
        <w:right w:val="none" w:sz="0" w:space="0" w:color="auto"/>
      </w:divBdr>
    </w:div>
    <w:div w:id="1727407999">
      <w:bodyDiv w:val="1"/>
      <w:marLeft w:val="0"/>
      <w:marRight w:val="0"/>
      <w:marTop w:val="0"/>
      <w:marBottom w:val="0"/>
      <w:divBdr>
        <w:top w:val="none" w:sz="0" w:space="0" w:color="auto"/>
        <w:left w:val="none" w:sz="0" w:space="0" w:color="auto"/>
        <w:bottom w:val="none" w:sz="0" w:space="0" w:color="auto"/>
        <w:right w:val="none" w:sz="0" w:space="0" w:color="auto"/>
      </w:divBdr>
    </w:div>
    <w:div w:id="1739668263">
      <w:bodyDiv w:val="1"/>
      <w:marLeft w:val="0"/>
      <w:marRight w:val="0"/>
      <w:marTop w:val="0"/>
      <w:marBottom w:val="0"/>
      <w:divBdr>
        <w:top w:val="none" w:sz="0" w:space="0" w:color="auto"/>
        <w:left w:val="none" w:sz="0" w:space="0" w:color="auto"/>
        <w:bottom w:val="none" w:sz="0" w:space="0" w:color="auto"/>
        <w:right w:val="none" w:sz="0" w:space="0" w:color="auto"/>
      </w:divBdr>
    </w:div>
    <w:div w:id="1757630543">
      <w:bodyDiv w:val="1"/>
      <w:marLeft w:val="0"/>
      <w:marRight w:val="0"/>
      <w:marTop w:val="0"/>
      <w:marBottom w:val="0"/>
      <w:divBdr>
        <w:top w:val="none" w:sz="0" w:space="0" w:color="auto"/>
        <w:left w:val="none" w:sz="0" w:space="0" w:color="auto"/>
        <w:bottom w:val="none" w:sz="0" w:space="0" w:color="auto"/>
        <w:right w:val="none" w:sz="0" w:space="0" w:color="auto"/>
      </w:divBdr>
    </w:div>
    <w:div w:id="179879798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451914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4687795">
      <w:bodyDiv w:val="1"/>
      <w:marLeft w:val="0"/>
      <w:marRight w:val="0"/>
      <w:marTop w:val="0"/>
      <w:marBottom w:val="0"/>
      <w:divBdr>
        <w:top w:val="none" w:sz="0" w:space="0" w:color="auto"/>
        <w:left w:val="none" w:sz="0" w:space="0" w:color="auto"/>
        <w:bottom w:val="none" w:sz="0" w:space="0" w:color="auto"/>
        <w:right w:val="none" w:sz="0" w:space="0" w:color="auto"/>
      </w:divBdr>
    </w:div>
    <w:div w:id="1886138607">
      <w:bodyDiv w:val="1"/>
      <w:marLeft w:val="0"/>
      <w:marRight w:val="0"/>
      <w:marTop w:val="0"/>
      <w:marBottom w:val="0"/>
      <w:divBdr>
        <w:top w:val="none" w:sz="0" w:space="0" w:color="auto"/>
        <w:left w:val="none" w:sz="0" w:space="0" w:color="auto"/>
        <w:bottom w:val="none" w:sz="0" w:space="0" w:color="auto"/>
        <w:right w:val="none" w:sz="0" w:space="0" w:color="auto"/>
      </w:divBdr>
    </w:div>
    <w:div w:id="1947036497">
      <w:bodyDiv w:val="1"/>
      <w:marLeft w:val="0"/>
      <w:marRight w:val="0"/>
      <w:marTop w:val="0"/>
      <w:marBottom w:val="0"/>
      <w:divBdr>
        <w:top w:val="none" w:sz="0" w:space="0" w:color="auto"/>
        <w:left w:val="none" w:sz="0" w:space="0" w:color="auto"/>
        <w:bottom w:val="none" w:sz="0" w:space="0" w:color="auto"/>
        <w:right w:val="none" w:sz="0" w:space="0" w:color="auto"/>
      </w:divBdr>
    </w:div>
    <w:div w:id="1971590309">
      <w:bodyDiv w:val="1"/>
      <w:marLeft w:val="0"/>
      <w:marRight w:val="0"/>
      <w:marTop w:val="0"/>
      <w:marBottom w:val="0"/>
      <w:divBdr>
        <w:top w:val="none" w:sz="0" w:space="0" w:color="auto"/>
        <w:left w:val="none" w:sz="0" w:space="0" w:color="auto"/>
        <w:bottom w:val="none" w:sz="0" w:space="0" w:color="auto"/>
        <w:right w:val="none" w:sz="0" w:space="0" w:color="auto"/>
      </w:divBdr>
    </w:div>
    <w:div w:id="1983466205">
      <w:bodyDiv w:val="1"/>
      <w:marLeft w:val="0"/>
      <w:marRight w:val="0"/>
      <w:marTop w:val="0"/>
      <w:marBottom w:val="0"/>
      <w:divBdr>
        <w:top w:val="none" w:sz="0" w:space="0" w:color="auto"/>
        <w:left w:val="none" w:sz="0" w:space="0" w:color="auto"/>
        <w:bottom w:val="none" w:sz="0" w:space="0" w:color="auto"/>
        <w:right w:val="none" w:sz="0" w:space="0" w:color="auto"/>
      </w:divBdr>
    </w:div>
    <w:div w:id="2023898528">
      <w:bodyDiv w:val="1"/>
      <w:marLeft w:val="0"/>
      <w:marRight w:val="0"/>
      <w:marTop w:val="0"/>
      <w:marBottom w:val="0"/>
      <w:divBdr>
        <w:top w:val="none" w:sz="0" w:space="0" w:color="auto"/>
        <w:left w:val="none" w:sz="0" w:space="0" w:color="auto"/>
        <w:bottom w:val="none" w:sz="0" w:space="0" w:color="auto"/>
        <w:right w:val="none" w:sz="0" w:space="0" w:color="auto"/>
      </w:divBdr>
    </w:div>
    <w:div w:id="2061511544">
      <w:bodyDiv w:val="1"/>
      <w:marLeft w:val="0"/>
      <w:marRight w:val="0"/>
      <w:marTop w:val="0"/>
      <w:marBottom w:val="0"/>
      <w:divBdr>
        <w:top w:val="none" w:sz="0" w:space="0" w:color="auto"/>
        <w:left w:val="none" w:sz="0" w:space="0" w:color="auto"/>
        <w:bottom w:val="none" w:sz="0" w:space="0" w:color="auto"/>
        <w:right w:val="none" w:sz="0" w:space="0" w:color="auto"/>
      </w:divBdr>
    </w:div>
    <w:div w:id="206571753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75775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http://www.onr.org.uk/about-us/contact-us/notify-onr/" TargetMode="External"/><Relationship Id="rId39" Type="http://schemas.openxmlformats.org/officeDocument/2006/relationships/hyperlink" Target="https://www.npsa.gov.uk/advice-guidance" TargetMode="External"/><Relationship Id="rId21" Type="http://schemas.openxmlformats.org/officeDocument/2006/relationships/footer" Target="footer3.xml"/><Relationship Id="rId34" Type="http://schemas.openxmlformats.org/officeDocument/2006/relationships/hyperlink" Target="https://www.mi5.gov.uk/threats-and-advice/terrorism-threat-levels" TargetMode="External"/><Relationship Id="rId42" Type="http://schemas.openxmlformats.org/officeDocument/2006/relationships/hyperlink" Target="file:///C:\Users\PSanyal\AppData\Local\Microsoft\Windows\INetCache\Content.Outlook\2UYL73JO\Security%20Information%20-%20Thatcham%20Research" TargetMode="External"/><Relationship Id="rId7" Type="http://schemas.openxmlformats.org/officeDocument/2006/relationships/customXml" Target="../customXml/item6.xml"/><Relationship Id="rId2" Type="http://schemas.openxmlformats.org/officeDocument/2006/relationships/customXml" Target="../customXml/item1.xml"/><Relationship Id="rId16" Type="http://schemas.openxmlformats.org/officeDocument/2006/relationships/header" Target="header1.xml"/><Relationship Id="rId29" Type="http://schemas.openxmlformats.org/officeDocument/2006/relationships/hyperlink" Target="https://www.npsa.gov.uk/cse-categories" TargetMode="Externa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yperlink" Target="https://www.protectuk.police.uk/" TargetMode="External"/><Relationship Id="rId37" Type="http://schemas.openxmlformats.org/officeDocument/2006/relationships/hyperlink" Target="http://www.sia.homeoffice.gov.uk/Pages/training.aspx" TargetMode="External"/><Relationship Id="rId40" Type="http://schemas.openxmlformats.org/officeDocument/2006/relationships/hyperlink" Target="https://www.npsa.gov.uk/advice-guidance" TargetMode="External"/><Relationship Id="rId45"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5.xml"/><Relationship Id="rId28" Type="http://schemas.openxmlformats.org/officeDocument/2006/relationships/hyperlink" Target="https://www.gov.uk/legal-right-work-uk" TargetMode="External"/><Relationship Id="rId36" Type="http://schemas.openxmlformats.org/officeDocument/2006/relationships/hyperlink" Target="https://www.npsa.gov.uk/advice-guidance" TargetMode="External"/><Relationship Id="rId10" Type="http://schemas.openxmlformats.org/officeDocument/2006/relationships/styles" Target="styles.xml"/><Relationship Id="rId19" Type="http://schemas.openxmlformats.org/officeDocument/2006/relationships/header" Target="header3.xml"/><Relationship Id="rId31" Type="http://schemas.openxmlformats.org/officeDocument/2006/relationships/hyperlink" Target="https://www.npsa.gov.uk/" TargetMode="External"/><Relationship Id="rId44" Type="http://schemas.openxmlformats.org/officeDocument/2006/relationships/fontTable" Target="fontTable.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image" Target="media/image3.emf"/><Relationship Id="rId30" Type="http://schemas.openxmlformats.org/officeDocument/2006/relationships/hyperlink" Target="https://www.gov.uk/government/publications/security-requirements-for-moving-dangerous-goods-by-road-and-rail" TargetMode="External"/><Relationship Id="rId35" Type="http://schemas.openxmlformats.org/officeDocument/2006/relationships/hyperlink" Target="https://www.npsa.gov.uk/advice-guidance" TargetMode="External"/><Relationship Id="rId43" Type="http://schemas.openxmlformats.org/officeDocument/2006/relationships/image" Target="media/image4.png"/><Relationship Id="rId8" Type="http://schemas.openxmlformats.org/officeDocument/2006/relationships/customXml" Target="../customXml/item7.xml"/><Relationship Id="rId3" Type="http://schemas.openxmlformats.org/officeDocument/2006/relationships/customXml" Target="../customXml/item2.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image" Target="media/image2.png"/><Relationship Id="rId33" Type="http://schemas.openxmlformats.org/officeDocument/2006/relationships/hyperlink" Target="https://www.gov.uk/government/publications/dangerous-goods-security-awareness-training" TargetMode="External"/><Relationship Id="rId38" Type="http://schemas.openxmlformats.org/officeDocument/2006/relationships/hyperlink" Target="https://www.npsa.gov.uk/advice-guidance" TargetMode="External"/><Relationship Id="rId46" Type="http://schemas.openxmlformats.org/officeDocument/2006/relationships/theme" Target="theme/theme1.xml"/><Relationship Id="rId20" Type="http://schemas.openxmlformats.org/officeDocument/2006/relationships/footer" Target="footer2.xml"/><Relationship Id="rId41" Type="http://schemas.openxmlformats.org/officeDocument/2006/relationships/hyperlink" Target="https://www.gov.uk/government/uploads/system/uploads/attachment_data/file/338874/dangerous-load-card.pdf"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www.gov.scot/publications/scope-radioactive-substances-legislation-scotland-guidance-document/pages/2/" TargetMode="External"/><Relationship Id="rId2" Type="http://schemas.openxmlformats.org/officeDocument/2006/relationships/hyperlink" Target="https://assets.publishing.service.gov.uk/media/663cc4684f29e1d07fadc460/radioactive-substances-legislation-scope-exemptions-guidance.pdf" TargetMode="External"/><Relationship Id="rId1" Type="http://schemas.openxmlformats.org/officeDocument/2006/relationships/hyperlink" Target="https://www.iaea.org/publications/7237/categorization-of-radioactive-sources"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50199"/>
    <w:rsid w:val="00035B51"/>
    <w:rsid w:val="00063BB5"/>
    <w:rsid w:val="0008452F"/>
    <w:rsid w:val="00091314"/>
    <w:rsid w:val="000A427D"/>
    <w:rsid w:val="000E321C"/>
    <w:rsid w:val="000F4118"/>
    <w:rsid w:val="00164180"/>
    <w:rsid w:val="00183F29"/>
    <w:rsid w:val="001C388F"/>
    <w:rsid w:val="002030B0"/>
    <w:rsid w:val="002416BB"/>
    <w:rsid w:val="0024689E"/>
    <w:rsid w:val="00253DF5"/>
    <w:rsid w:val="002550FD"/>
    <w:rsid w:val="00281818"/>
    <w:rsid w:val="002C227E"/>
    <w:rsid w:val="00333F8E"/>
    <w:rsid w:val="00337139"/>
    <w:rsid w:val="00350199"/>
    <w:rsid w:val="00391A19"/>
    <w:rsid w:val="003E1C4B"/>
    <w:rsid w:val="003F1828"/>
    <w:rsid w:val="00405461"/>
    <w:rsid w:val="00427CBB"/>
    <w:rsid w:val="004B6EB5"/>
    <w:rsid w:val="004F0946"/>
    <w:rsid w:val="004F6C67"/>
    <w:rsid w:val="005136D6"/>
    <w:rsid w:val="00570A92"/>
    <w:rsid w:val="005757DE"/>
    <w:rsid w:val="00684991"/>
    <w:rsid w:val="007154C5"/>
    <w:rsid w:val="00741380"/>
    <w:rsid w:val="00764F6F"/>
    <w:rsid w:val="00796752"/>
    <w:rsid w:val="007A4D64"/>
    <w:rsid w:val="007B19C2"/>
    <w:rsid w:val="007C48CB"/>
    <w:rsid w:val="00823B4F"/>
    <w:rsid w:val="00835E07"/>
    <w:rsid w:val="008A223A"/>
    <w:rsid w:val="008B0AA5"/>
    <w:rsid w:val="008B1BF3"/>
    <w:rsid w:val="00914E80"/>
    <w:rsid w:val="00941C27"/>
    <w:rsid w:val="00994921"/>
    <w:rsid w:val="009C40CC"/>
    <w:rsid w:val="009C413F"/>
    <w:rsid w:val="00A009A6"/>
    <w:rsid w:val="00A30A25"/>
    <w:rsid w:val="00A61670"/>
    <w:rsid w:val="00A657B0"/>
    <w:rsid w:val="00AB3FB3"/>
    <w:rsid w:val="00B07FE4"/>
    <w:rsid w:val="00B14EA2"/>
    <w:rsid w:val="00B23359"/>
    <w:rsid w:val="00B411CF"/>
    <w:rsid w:val="00B46320"/>
    <w:rsid w:val="00B858D1"/>
    <w:rsid w:val="00BA006B"/>
    <w:rsid w:val="00BB349C"/>
    <w:rsid w:val="00C17C1E"/>
    <w:rsid w:val="00C3509E"/>
    <w:rsid w:val="00C41BCC"/>
    <w:rsid w:val="00CB3E78"/>
    <w:rsid w:val="00CC595C"/>
    <w:rsid w:val="00D30BC4"/>
    <w:rsid w:val="00DD7BA4"/>
    <w:rsid w:val="00DF63D0"/>
    <w:rsid w:val="00DF7B67"/>
    <w:rsid w:val="00E11BEB"/>
    <w:rsid w:val="00E141D7"/>
    <w:rsid w:val="00E21580"/>
    <w:rsid w:val="00E27559"/>
    <w:rsid w:val="00E318CE"/>
    <w:rsid w:val="00E646E1"/>
    <w:rsid w:val="00E71DA0"/>
    <w:rsid w:val="00EA0A0C"/>
    <w:rsid w:val="00F15A8A"/>
    <w:rsid w:val="00F77D18"/>
    <w:rsid w:val="00F9714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IAE184</b:Tag>
    <b:SourceType>DocumentFromInternetSite</b:SourceType>
    <b:Guid>{EA785B3E-11EE-4F92-9ED3-AA2C4B97ED98}</b:Guid>
    <b:Title>IAEA Safety Standards - SSR-6 - Regulations for the Safe Transport of Radioactive Material</b:Title>
    <b:Year>2018</b:Year>
    <b:Author>
      <b:Author>
        <b:Corporate>IAEA</b:Corporate>
      </b:Author>
    </b:Author>
    <b:URL>https://www-pub.iaea.org/MTCD/Publications/PDF/PUB1798_web.pdf</b:URL>
    <b:RefOrder>2</b:RefOrder>
  </b:Source>
  <b:Source>
    <b:Tag>IAE188</b:Tag>
    <b:SourceType>DocumentFromInternetSite</b:SourceType>
    <b:Guid>{F16D6C4E-9BD1-46BC-87FE-E407ECADAE5D}</b:Guid>
    <b:Title>IAEA Safety Standard Specific Safety Guide SSG-26 - Advisory Material for the IAEA Regulations for the Safe Transport of Radioactive Material</b:Title>
    <b:Year>2018</b:Year>
    <b:URL>https://www.iaea.org/publications/14685/advisory-material-for-the-iaea-regulations-for-the-safe-transport-of-radioactive-material-2018-edition</b:URL>
    <b:Author>
      <b:Author>
        <b:Corporate>IAEA</b:Corporate>
      </b:Author>
    </b:Author>
    <b:RefOrder>3</b:RefOrder>
  </b:Source>
  <b:Source>
    <b:Tag>HMG09</b:Tag>
    <b:SourceType>InternetSite</b:SourceType>
    <b:Guid>{BD4FAE67-1F5C-4844-AF37-308DD1BFD10A}</b:Guid>
    <b:Author>
      <b:Author>
        <b:Corporate>HM Government</b:Corporate>
      </b:Author>
    </b:Author>
    <b:Title>The Carriage of Dangerous Goods and Use of Transportable Pressure Equipment Regulations (CDG) 2009 (UK Statutory Instrument 2009 No. 1348)</b:Title>
    <b:Year>2009</b:Year>
    <b:URL>https://www.legislation.gov.uk/uksi/2009/1348</b:URL>
    <b:RefOrder>1</b:RefOrder>
  </b:Source>
  <b:Source>
    <b:Tag>Eco23</b:Tag>
    <b:SourceType>InternetSite</b:SourceType>
    <b:Guid>{ED00E8F4-F968-4D29-9844-C480A8020165}</b:Guid>
    <b:Title>ADR 2023 - Agreement concerning the International Carriage of Dangerous Goods by Road</b:Title>
    <b:Year>2023</b:Year>
    <b:Month>January</b:Month>
    <b:Day>1</b:Day>
    <b:URL>https://unece.org/transport/standards/transport/dangerous-goods/adr-2023-agreement-concerning-international-carriage</b:URL>
    <b:Author>
      <b:Author>
        <b:Corporate>Economic Commission for Europe</b:Corporate>
      </b:Author>
    </b:Author>
    <b:RefOrder>4</b:RefOrder>
  </b:Source>
  <b:Source>
    <b:Tag>EU23</b:Tag>
    <b:SourceType>DocumentFromInternetSite</b:SourceType>
    <b:Guid>{7DB410E6-E8C0-4422-A5C8-822CF4692674}</b:Guid>
    <b:Title>Convention concerning International Carriage by Rail (COTIF) - Appendix C: The Regulation concerning the International Carriage of Dangerous Goods by Rail (RID) </b:Title>
    <b:Year>2023</b:Year>
    <b:Month>January</b:Month>
    <b:Day>1</b:Day>
    <b:URL>https://otif.org/fileadmin/new/3-Reference-Text/3B-RID/RID_2023_e_30_June_2023.pdf</b:URL>
    <b:Author>
      <b:Author>
        <b:Corporate>EU</b:Corporate>
      </b:Author>
    </b:Author>
    <b:RefOrder>5</b:RefOrder>
  </b:Source>
  <b:Source>
    <b:Tag>ONR421</b:Tag>
    <b:SourceType>ElectronicSource</b:SourceType>
    <b:Guid>{1BC5D052-66AB-49ED-975C-D57D0ECD3E93}</b:Guid>
    <b:Title>TD-TCA-GD-002 - Security guidance on the carriage of Class 7 radioactive material</b:Title>
    <b:Author>
      <b:Author>
        <b:Corporate>ONR</b:Corporate>
      </b:Author>
    </b:Author>
    <b:RefOrder>6</b:RefOrder>
  </b:Source>
  <b:Source>
    <b:Tag>DfT24</b:Tag>
    <b:SourceType>InternetSite</b:SourceType>
    <b:Guid>{A0C70F55-7DDD-4CAF-8BFD-B4C0FC95AE38}</b:Guid>
    <b:Title>Security requirements for moving dangerous goods by road and rail</b:Title>
    <b:Year>2024</b:Year>
    <b:Author>
      <b:Author>
        <b:Corporate>DfT</b:Corporate>
      </b:Author>
    </b:Author>
    <b:Month>August</b:Month>
    <b:Day>7</b:Day>
    <b:URL>https://www.gov.uk/government/publications/security-requirements-for-moving-dangerous-goods-by-road-and-rail/security-requirements-for-moving-dangerous-goods-by-road-and-rail</b:URL>
    <b:RefOrder>7</b:RefOrder>
  </b:Source>
  <b:Source>
    <b:Tag>ONR27</b:Tag>
    <b:SourceType>DocumentFromInternetSite</b:SourceType>
    <b:Guid>{D240AAD0-A3FB-4896-B9EF-81554C03D357}</b:Guid>
    <b:Author>
      <b:Author>
        <b:Corporate>ONR</b:Corporate>
      </b:Author>
    </b:Author>
    <b:Title>ONR-ENF-GD-006 - Enforcement</b:Title>
    <b:URL>https://www.onr.org.uk/media/documents/guidance/onr-enf-gd-006.docx</b:URL>
    <b:RefOrder>8</b:RefOrder>
  </b:Source>
  <b:Source>
    <b:Tag>HMG032</b:Tag>
    <b:SourceType>InternetSite</b:SourceType>
    <b:Guid>{A74F3F71-0738-4894-877C-ECC12B2EF3BB}</b:Guid>
    <b:Author>
      <b:Author>
        <b:Corporate>HM Government</b:Corporate>
      </b:Author>
    </b:Author>
    <b:Title>The Nuclear Industries Security Regulations 2003 (NISR)</b:Title>
    <b:Year>2003</b:Year>
    <b:URL>https://www.legislation.gov.uk/uksi/2003/403/contents/made</b:URL>
    <b:RefOrder>9</b:RefOrder>
  </b:Source>
  <b:Source>
    <b:Tag>ONR524</b:Tag>
    <b:SourceType>ElectronicSource</b:SourceType>
    <b:Guid>{C630B1BE-A9A7-4DB7-AEFF-5A716DC817CB}</b:Guid>
    <b:Title>CNSS-SEC-GD-002 - Nuclear Industries Security Regulations 2003 (NISR): Guidance for Inspector</b:Title>
    <b:Author>
      <b:Author>
        <b:Corporate>ONR</b:Corporate>
      </b:Author>
    </b:Author>
    <b:RefOrder>10</b:RefOrder>
  </b:Source>
  <b:Source>
    <b:Tag>Uni19</b:Tag>
    <b:SourceType>DocumentFromInternetSite</b:SourceType>
    <b:Guid>{194A672F-63B6-49FF-88C9-77A56D73811A}</b:Guid>
    <b:Author>
      <b:Author>
        <b:Corporate>United Nations - Economic Commission for Europe</b:Corporate>
      </b:Author>
    </b:Author>
    <b:Title>European Agreement concerning the International Carriage of Dangerous Goods by Inland Waterways (ADN)</b:Title>
    <b:Year>2019</b:Year>
    <b:Month>January</b:Month>
    <b:Day>1</b:Day>
    <b:URL>https://unece.org/DAM/trans/danger/publi/adn/ADN2019/ADN_2019_E_Web.pdf</b:URL>
    <b:RefOrder>11</b:RefOrder>
  </b:Source>
  <b:Source>
    <b:Tag>IAE115</b:Tag>
    <b:SourceType>InternetSite</b:SourceType>
    <b:Guid>{5669F2E2-CEFF-42E6-91CC-0E673E4FF1E9}</b:Guid>
    <b:Title>Nuclear Security Series No. 13- Nuclear Security Recommendations on Physical Protection of Nuclear Material and Nuclear Facilities (INFCIRC/225/Revision 5)</b:Title>
    <b:Year>2011</b:Year>
    <b:URL>https://www.iaea.org/publications/8629/nuclear-security-recommendations-on-physical-protection-of-nuclear-material-and-nuclear-facilities-infcirc225revision-5</b:URL>
    <b:Author>
      <b:Author>
        <b:Corporate>IAEA</b:Corporate>
      </b:Author>
    </b:Author>
    <b:RefOrder>15</b:RefOrder>
  </b:Source>
  <b:Source>
    <b:Tag>IAE79</b:Tag>
    <b:SourceType>DocumentFromInternetSite</b:SourceType>
    <b:Guid>{9B76B129-682F-42C2-A835-1B1E11C125F3}</b:Guid>
    <b:Title>Convention on the Physical Protection of Nuclear Material (INFCIRC/274/Rev. 1)</b:Title>
    <b:Year>1980</b:Year>
    <b:Month>May</b:Month>
    <b:URL>https://www.iaea.org/sites/default/files/infcirc274r1.pdf</b:URL>
    <b:Author>
      <b:Author>
        <b:Corporate>IAEA</b:Corporate>
      </b:Author>
    </b:Author>
    <b:RefOrder>14</b:RefOrder>
  </b:Source>
  <b:Source>
    <b:Tag>ONR173</b:Tag>
    <b:SourceType>DocumentFromInternetSite</b:SourceType>
    <b:Guid>{ADC2EB8D-B5A8-48EF-8437-54BFB16030D6}</b:Guid>
    <b:Title>Security Assessment Principles (SyAPs) for the Civil Nuclear Industry (Version 1)</b:Title>
    <b:Year>2022</b:Year>
    <b:Author>
      <b:Author>
        <b:Corporate>ONR</b:Corporate>
      </b:Author>
    </b:Author>
    <b:URL>https://www.onr.org.uk/media/g05fszjn/security-assessment-principles.pdf</b:URL>
    <b:RefOrder>16</b:RefOrder>
  </b:Source>
  <b:Source>
    <b:Tag>htt4</b:Tag>
    <b:SourceType>DocumentFromInternetSite</b:SourceType>
    <b:Guid>{F2687ABC-BF58-499F-86C8-A22C86C8FD07}</b:Guid>
    <b:URL>https://www.onr.org.uk/operational/other/cnss-sec-gd-001.pdf</b:URL>
    <b:Author>
      <b:Author>
        <b:Corporate>ONR</b:Corporate>
      </b:Author>
    </b:Author>
    <b:Title>CNSS-SEC-GD-001 - Nuclear Transport Security Guidance for Class B Approved Carriers’ </b:Title>
    <b:Year>2024</b:Year>
    <b:Month>March</b:Month>
    <b:RefOrder>17</b:RefOrder>
  </b:Source>
  <b:Source>
    <b:Tag>ONR30</b:Tag>
    <b:SourceType>Report</b:SourceType>
    <b:Guid>{907FD059-5BC4-4C05-B87F-21F88E8F5C57}</b:Guid>
    <b:Author>
      <b:Author>
        <b:Corporate>ONR</b:Corporate>
      </b:Author>
    </b:Author>
    <b:Title>ONR-OL-PROC-002 - Process for Incident Notifications to ONR</b:Title>
    <b:RefOrder>13</b:RefOrder>
  </b:Source>
  <b:Source>
    <b:Tag>HMG35</b:Tag>
    <b:SourceType>DocumentFromInternetSite</b:SourceType>
    <b:Guid>{D56CFC0D-B5EE-41CF-ADE3-55CBBB2BB4E2}</b:Guid>
    <b:Title>Road/rail transport security plan template</b:Title>
    <b:URL>https://view.officeapps.live.com/op/view.aspx?src=https%3A%2F%2Fassets.publishing.service.gov.uk%2Fmedia%2F5f6a18c48fa8f55f35107743%2Fsecurity-plan-template.odt&amp;wdOrigin=BROWSELINK</b:URL>
    <b:Author>
      <b:Author>
        <b:Corporate>HM Government</b:Corporate>
      </b:Author>
    </b:Author>
    <b:RefOrder>12</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_dlc_DocId xmlns="9be56660-2c31-41ef-bc00-23e72f632f2a">REGU-860180586-876</_dlc_DocId>
    <_dlc_DocIdUrl xmlns="9be56660-2c31-41ef-bc00-23e72f632f2a">
      <Url>https://cyfoethnaturiolcymru.sharepoint.com/teams/Regulatory/rsr/nn/_layouts/15/DocIdRedir.aspx?ID=REGU-860180586-876</Url>
      <Description>REGU-860180586-876</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78499d3b-94a8-4059-8763-489d4400b14a" ContentTypeId="0x01010067EB80C5FE939D4A9B3D8BA62129B7F501" PreviousValue="false"/>
</file>

<file path=customXml/item7.xml><?xml version="1.0" encoding="utf-8"?>
<ct:contentTypeSchema xmlns:ct="http://schemas.microsoft.com/office/2006/metadata/contentType" xmlns:ma="http://schemas.microsoft.com/office/2006/metadata/properties/metaAttributes" ct:_="" ma:_="" ma:contentTypeName="NRW Word Document" ma:contentTypeID="0x01010067EB80C5FE939D4A9B3D8BA62129B7F501006D51C40401F29743B94ABF251469AFD7" ma:contentTypeVersion="551" ma:contentTypeDescription="" ma:contentTypeScope="" ma:versionID="3c1fb3bd8b64549aafcd70e7979297cf">
  <xsd:schema xmlns:xsd="http://www.w3.org/2001/XMLSchema" xmlns:xs="http://www.w3.org/2001/XMLSchema" xmlns:p="http://schemas.microsoft.com/office/2006/metadata/properties" xmlns:ns2="9be56660-2c31-41ef-bc00-23e72f632f2a" targetNamespace="http://schemas.microsoft.com/office/2006/metadata/properties" ma:root="true" ma:fieldsID="d46dd9db45923fda0b6afb6c1e21aead" ns2:_="">
    <xsd:import namespace="9be56660-2c31-41ef-bc00-23e72f632f2a"/>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660-2c31-41ef-bc00-23e72f632f2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B68AEA4-824D-434C-A182-F49F768F9907}">
  <ds:schemaRefs>
    <ds:schemaRef ds:uri="http://schemas.openxmlformats.org/officeDocument/2006/bibliography"/>
  </ds:schemaRefs>
</ds:datastoreItem>
</file>

<file path=customXml/itemProps3.xml><?xml version="1.0" encoding="utf-8"?>
<ds:datastoreItem xmlns:ds="http://schemas.openxmlformats.org/officeDocument/2006/customXml" ds:itemID="{8A981ED6-6999-45DB-80E3-3B171EF51748}">
  <ds:schemaRefs>
    <ds:schemaRef ds:uri="http://schemas.microsoft.com/office/2006/metadata/properties"/>
    <ds:schemaRef ds:uri="http://schemas.microsoft.com/office/infopath/2007/PartnerControls"/>
    <ds:schemaRef ds:uri="9be56660-2c31-41ef-bc00-23e72f632f2a"/>
  </ds:schemaRefs>
</ds:datastoreItem>
</file>

<file path=customXml/itemProps4.xml><?xml version="1.0" encoding="utf-8"?>
<ds:datastoreItem xmlns:ds="http://schemas.openxmlformats.org/officeDocument/2006/customXml" ds:itemID="{08499CF2-088D-42E4-9698-6561405C7F4E}">
  <ds:schemaRefs>
    <ds:schemaRef ds:uri="http://schemas.microsoft.com/sharepoint/v3/contenttype/forms"/>
  </ds:schemaRefs>
</ds:datastoreItem>
</file>

<file path=customXml/itemProps5.xml><?xml version="1.0" encoding="utf-8"?>
<ds:datastoreItem xmlns:ds="http://schemas.openxmlformats.org/officeDocument/2006/customXml" ds:itemID="{18D522B1-73B5-4C0E-B90F-113423BA7EF8}">
  <ds:schemaRefs>
    <ds:schemaRef ds:uri="http://schemas.microsoft.com/sharepoint/events"/>
  </ds:schemaRefs>
</ds:datastoreItem>
</file>

<file path=customXml/itemProps6.xml><?xml version="1.0" encoding="utf-8"?>
<ds:datastoreItem xmlns:ds="http://schemas.openxmlformats.org/officeDocument/2006/customXml" ds:itemID="{C86B2824-595F-4474-BD5A-712286390F56}">
  <ds:schemaRefs>
    <ds:schemaRef ds:uri="Microsoft.SharePoint.Taxonomy.ContentTypeSync"/>
  </ds:schemaRefs>
</ds:datastoreItem>
</file>

<file path=customXml/itemProps7.xml><?xml version="1.0" encoding="utf-8"?>
<ds:datastoreItem xmlns:ds="http://schemas.openxmlformats.org/officeDocument/2006/customXml" ds:itemID="{4D96BEC7-E4FE-4DC1-9447-DDD00547F4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660-2c31-41ef-bc00-23e72f632f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47</Pages>
  <Words>13090</Words>
  <Characters>73830</Characters>
  <Application>Microsoft Office Word</Application>
  <DocSecurity>4</DocSecurity>
  <Lines>1716</Lines>
  <Paragraphs>769</Paragraphs>
  <ScaleCrop>false</ScaleCrop>
  <HeadingPairs>
    <vt:vector size="2" baseType="variant">
      <vt:variant>
        <vt:lpstr>Title</vt:lpstr>
      </vt:variant>
      <vt:variant>
        <vt:i4>1</vt:i4>
      </vt:variant>
    </vt:vector>
  </HeadingPairs>
  <TitlesOfParts>
    <vt:vector size="1" baseType="lpstr">
      <vt:lpstr>Security requirements for the carriage of Class 7 dangerous goods (radioactive material) by road and rail – Guidance for inspectors</vt:lpstr>
    </vt:vector>
  </TitlesOfParts>
  <Manager>Office for Nuclear Regulation</Manager>
  <Company>Office for Nuclear Regulation</Company>
  <LinksUpToDate>false</LinksUpToDate>
  <CharactersWithSpaces>86151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Security requirements for the carriage of Class 7 dangerous goods (radioactive material) by road and rail – Guidance for inspectors</dc:title>
  <dc:subject>[Subtitle or description]</dc:subject>
  <cp:keywords>[Key words separated by commas]</cp:keywords>
  <dc:description/>
  <cp:revision>2</cp:revision>
  <cp:lastPrinted>2016-11-28T11:35:00Z</cp:lastPrinted>
  <dcterms:created xsi:type="dcterms:W3CDTF">2025-02-04T13:20:00Z</dcterms:created>
  <dcterms:modified xsi:type="dcterms:W3CDTF">2025-02-04T13:20:00Z</dcterms:modified>
  <cp:contentStatus>1.1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0x01010067EB80C5FE939D4A9B3D8BA62129B7F501006D51C40401F29743B94ABF251469AFD7</vt:lpwstr>
  </property>
  <property fmtid="{D5CDD505-2E9C-101B-9397-08002B2CF9AE}" pid="10" name="_dlc_DocIdItemGuid">
    <vt:lpwstr>d10062b7-a658-4737-bd60-3d6c25ea8eb9</vt:lpwstr>
  </property>
</Properties>
</file>